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347" r:id="rId4"/>
    <p:sldId id="365" r:id="rId5"/>
    <p:sldId id="371" r:id="rId6"/>
    <p:sldId id="370" r:id="rId7"/>
    <p:sldId id="369" r:id="rId8"/>
    <p:sldId id="378" r:id="rId9"/>
    <p:sldId id="359" r:id="rId10"/>
    <p:sldId id="377" r:id="rId11"/>
    <p:sldId id="360" r:id="rId12"/>
    <p:sldId id="362" r:id="rId13"/>
    <p:sldId id="363" r:id="rId14"/>
    <p:sldId id="364" r:id="rId15"/>
    <p:sldId id="351" r:id="rId16"/>
    <p:sldId id="311" r:id="rId17"/>
    <p:sldId id="350" r:id="rId18"/>
    <p:sldId id="352" r:id="rId19"/>
    <p:sldId id="355" r:id="rId20"/>
    <p:sldId id="354" r:id="rId21"/>
    <p:sldId id="353" r:id="rId22"/>
    <p:sldId id="356" r:id="rId23"/>
    <p:sldId id="373" r:id="rId24"/>
    <p:sldId id="376" r:id="rId25"/>
    <p:sldId id="374" r:id="rId26"/>
    <p:sldId id="375" r:id="rId27"/>
    <p:sldId id="367" r:id="rId28"/>
    <p:sldId id="368" r:id="rId29"/>
    <p:sldId id="372" r:id="rId30"/>
    <p:sldId id="30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53" autoAdjust="0"/>
    <p:restoredTop sz="94660"/>
  </p:normalViewPr>
  <p:slideViewPr>
    <p:cSldViewPr snapToGrid="0" showGuides="1">
      <p:cViewPr varScale="1">
        <p:scale>
          <a:sx n="86" d="100"/>
          <a:sy n="86" d="100"/>
        </p:scale>
        <p:origin x="706" y="-2117"/>
      </p:cViewPr>
      <p:guideLst>
        <p:guide orient="horz" pos="220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NG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genda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image" Target="../media/image1.jp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l="-8000" r="-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l="-8000" r="-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82" r:id="rId9"/>
    <p:sldLayoutId id="2147483684" r:id="rId10"/>
    <p:sldLayoutId id="2147483687" r:id="rId11"/>
    <p:sldLayoutId id="2147483688" r:id="rId12"/>
    <p:sldLayoutId id="2147483671" r:id="rId13"/>
    <p:sldLayoutId id="214748367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8000" r="-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hyperlink" Target="https://javaee.github.io/javaee-spec/javadocs/" TargetMode="External"/><Relationship Id="rId3" Type="http://schemas.openxmlformats.org/officeDocument/2006/relationships/hyperlink" Target="http://www.ijcstjournal.org/volume-7/issue-1/IJCST-V7I1P4.pdf" TargetMode="External"/><Relationship Id="rId7" Type="http://schemas.openxmlformats.org/officeDocument/2006/relationships/hyperlink" Target="https://angular.io/docs" TargetMode="External"/><Relationship Id="rId2" Type="http://schemas.openxmlformats.org/officeDocument/2006/relationships/image" Target="../media/image36.gif"/><Relationship Id="rId1" Type="http://schemas.openxmlformats.org/officeDocument/2006/relationships/slideLayout" Target="../slideLayouts/slideLayout6.xml"/><Relationship Id="rId6" Type="http://schemas.openxmlformats.org/officeDocument/2006/relationships/hyperlink" Target="https://www.w3schools.com/" TargetMode="External"/><Relationship Id="rId5" Type="http://schemas.openxmlformats.org/officeDocument/2006/relationships/hyperlink" Target="https://www.javatpoint.com/java-mail-api-tutorial" TargetMode="External"/><Relationship Id="rId4" Type="http://schemas.openxmlformats.org/officeDocument/2006/relationships/hyperlink" Target="https://bootstrapmade.com/mentor-free-education-bootstrap-them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0.xml"/><Relationship Id="rId1" Type="http://schemas.openxmlformats.org/officeDocument/2006/relationships/themeOverride" Target="../theme/themeOverride1.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82C53E-6891-4695-A1B4-3BB471D7FA35}"/>
              </a:ext>
            </a:extLst>
          </p:cNvPr>
          <p:cNvSpPr txBox="1"/>
          <p:nvPr/>
        </p:nvSpPr>
        <p:spPr>
          <a:xfrm>
            <a:off x="2939275" y="1885859"/>
            <a:ext cx="7045234" cy="2031325"/>
          </a:xfrm>
          <a:prstGeom prst="rect">
            <a:avLst/>
          </a:prstGeom>
          <a:noFill/>
        </p:spPr>
        <p:txBody>
          <a:bodyPr wrap="square" rtlCol="0" anchor="ctr">
            <a:spAutoFit/>
          </a:bodyPr>
          <a:lstStyle/>
          <a:p>
            <a:pPr algn="r"/>
            <a:endParaRPr lang="en-US" sz="5400" dirty="0">
              <a:solidFill>
                <a:schemeClr val="bg1"/>
              </a:solidFill>
              <a:latin typeface="+mj-lt"/>
            </a:endParaRPr>
          </a:p>
          <a:p>
            <a:pPr algn="r"/>
            <a:r>
              <a:rPr lang="en-US" sz="7200" dirty="0" err="1">
                <a:solidFill>
                  <a:srgbClr val="FFFF00"/>
                </a:solidFill>
                <a:latin typeface="+mj-lt"/>
              </a:rPr>
              <a:t>PizzaZone</a:t>
            </a:r>
            <a:r>
              <a:rPr lang="en-US" sz="7200" dirty="0">
                <a:solidFill>
                  <a:srgbClr val="FFFF00"/>
                </a:solidFill>
                <a:latin typeface="+mj-lt"/>
              </a:rPr>
              <a:t> </a:t>
            </a:r>
          </a:p>
        </p:txBody>
      </p:sp>
      <p:sp>
        <p:nvSpPr>
          <p:cNvPr id="15" name="TextBox 14">
            <a:extLst>
              <a:ext uri="{FF2B5EF4-FFF2-40B4-BE49-F238E27FC236}">
                <a16:creationId xmlns:a16="http://schemas.microsoft.com/office/drawing/2014/main" id="{E1D76FB9-48AC-45CA-8F0D-FD198B4F22AE}"/>
              </a:ext>
            </a:extLst>
          </p:cNvPr>
          <p:cNvSpPr txBox="1"/>
          <p:nvPr/>
        </p:nvSpPr>
        <p:spPr>
          <a:xfrm>
            <a:off x="6911268" y="4833642"/>
            <a:ext cx="5096214" cy="1200329"/>
          </a:xfrm>
          <a:prstGeom prst="rect">
            <a:avLst/>
          </a:prstGeom>
          <a:noFill/>
        </p:spPr>
        <p:txBody>
          <a:bodyPr wrap="square" rtlCol="0" anchor="ctr">
            <a:spAutoFit/>
          </a:bodyPr>
          <a:lstStyle/>
          <a:p>
            <a:pPr algn="r"/>
            <a:r>
              <a:rPr lang="en-GB" altLang="ko-KR" sz="2400" dirty="0">
                <a:solidFill>
                  <a:schemeClr val="bg1"/>
                </a:solidFill>
                <a:cs typeface="Arial" pitchFamily="34" charset="0"/>
              </a:rPr>
              <a:t>Presented By-</a:t>
            </a:r>
          </a:p>
          <a:p>
            <a:pPr algn="r">
              <a:buFont typeface="Arial" pitchFamily="34" charset="0"/>
              <a:buChar char="•"/>
            </a:pPr>
            <a:r>
              <a:rPr lang="en-GB" altLang="ko-KR" sz="2400" dirty="0">
                <a:solidFill>
                  <a:schemeClr val="bg1"/>
                </a:solidFill>
                <a:cs typeface="Arial" pitchFamily="34" charset="0"/>
              </a:rPr>
              <a:t>Abhishek Shetty(229003)</a:t>
            </a:r>
          </a:p>
          <a:p>
            <a:pPr algn="r">
              <a:buFont typeface="Arial" pitchFamily="34" charset="0"/>
              <a:buChar char="•"/>
            </a:pPr>
            <a:r>
              <a:rPr lang="en-GB" altLang="ko-KR" sz="2400" dirty="0">
                <a:solidFill>
                  <a:schemeClr val="bg1"/>
                </a:solidFill>
                <a:cs typeface="Arial" pitchFamily="34" charset="0"/>
              </a:rPr>
              <a:t>Chinmay </a:t>
            </a:r>
            <a:r>
              <a:rPr lang="en-GB" altLang="ko-KR" sz="2400" dirty="0" err="1">
                <a:solidFill>
                  <a:schemeClr val="bg1"/>
                </a:solidFill>
                <a:cs typeface="Arial" pitchFamily="34" charset="0"/>
              </a:rPr>
              <a:t>Vyawahare</a:t>
            </a:r>
            <a:r>
              <a:rPr lang="en-GB" altLang="ko-KR" sz="2400" dirty="0">
                <a:solidFill>
                  <a:schemeClr val="bg1"/>
                </a:solidFill>
                <a:cs typeface="Arial" pitchFamily="34" charset="0"/>
              </a:rPr>
              <a:t>(229113)</a:t>
            </a:r>
            <a:endParaRPr lang="ko-KR" altLang="en-US" sz="2400" dirty="0">
              <a:solidFill>
                <a:schemeClr val="bg1"/>
              </a:solidFill>
              <a:cs typeface="Arial" pitchFamily="34" charset="0"/>
            </a:endParaRPr>
          </a:p>
        </p:txBody>
      </p:sp>
      <p:sp>
        <p:nvSpPr>
          <p:cNvPr id="16" name="TextBox 15">
            <a:hlinkClick r:id="rId2"/>
            <a:extLst>
              <a:ext uri="{FF2B5EF4-FFF2-40B4-BE49-F238E27FC236}">
                <a16:creationId xmlns:a16="http://schemas.microsoft.com/office/drawing/2014/main" id="{CF639353-2FBF-45AF-BF9B-02441FCB654D}"/>
              </a:ext>
            </a:extLst>
          </p:cNvPr>
          <p:cNvSpPr txBox="1"/>
          <p:nvPr/>
        </p:nvSpPr>
        <p:spPr>
          <a:xfrm>
            <a:off x="6761286" y="6521617"/>
            <a:ext cx="5096276" cy="246221"/>
          </a:xfrm>
          <a:prstGeom prst="rect">
            <a:avLst/>
          </a:prstGeom>
          <a:noFill/>
        </p:spPr>
        <p:txBody>
          <a:bodyPr wrap="square" rtlCol="0">
            <a:spAutoFit/>
          </a:bodyPr>
          <a:lstStyle/>
          <a:p>
            <a:pPr algn="r"/>
            <a:r>
              <a:rPr lang="en-US" altLang="ko-KR" sz="1000" dirty="0">
                <a:solidFill>
                  <a:schemeClr val="bg1"/>
                </a:solidFill>
                <a:cs typeface="Arial" pitchFamily="34" charset="0"/>
                <a:hlinkClick r:id="rId2">
                  <a:extLst>
                    <a:ext uri="{A12FA001-AC4F-418D-AE19-62706E023703}">
                      <ahyp:hlinkClr xmlns:ahyp="http://schemas.microsoft.com/office/drawing/2018/hyperlinkcolor" val="tx"/>
                    </a:ext>
                  </a:extLst>
                </a:hlinkClick>
              </a:rPr>
              <a:t>http://www.free-powerpoint-templates-design.com</a:t>
            </a:r>
            <a:endParaRPr lang="ko-KR" altLang="en-US" sz="1000" dirty="0">
              <a:solidFill>
                <a:schemeClr val="bg1"/>
              </a:solidFill>
              <a:cs typeface="Arial" pitchFamily="34" charset="0"/>
            </a:endParaRPr>
          </a:p>
        </p:txBody>
      </p:sp>
      <p:pic>
        <p:nvPicPr>
          <p:cNvPr id="12" name="Picture 3"/>
          <p:cNvPicPr>
            <a:picLocks noChangeAspect="1" noChangeArrowheads="1"/>
          </p:cNvPicPr>
          <p:nvPr/>
        </p:nvPicPr>
        <p:blipFill>
          <a:blip r:embed="rId3"/>
          <a:srcRect/>
          <a:stretch>
            <a:fillRect/>
          </a:stretch>
        </p:blipFill>
        <p:spPr bwMode="auto">
          <a:xfrm>
            <a:off x="378822" y="217883"/>
            <a:ext cx="1713927" cy="1502230"/>
          </a:xfrm>
          <a:prstGeom prst="rect">
            <a:avLst/>
          </a:prstGeom>
          <a:noFill/>
          <a:ln w="9525">
            <a:noFill/>
            <a:miter lim="800000"/>
            <a:headEnd/>
            <a:tailEnd/>
          </a:ln>
          <a:effectLst/>
        </p:spPr>
      </p:pic>
      <p:pic>
        <p:nvPicPr>
          <p:cNvPr id="13" name="Picture 2"/>
          <p:cNvPicPr>
            <a:picLocks noChangeAspect="1" noChangeArrowheads="1"/>
          </p:cNvPicPr>
          <p:nvPr/>
        </p:nvPicPr>
        <p:blipFill>
          <a:blip r:embed="rId4"/>
          <a:srcRect/>
          <a:stretch>
            <a:fillRect/>
          </a:stretch>
        </p:blipFill>
        <p:spPr bwMode="auto">
          <a:xfrm>
            <a:off x="8765177" y="324933"/>
            <a:ext cx="3090175" cy="1242609"/>
          </a:xfrm>
          <a:prstGeom prst="rect">
            <a:avLst/>
          </a:prstGeom>
          <a:noFill/>
          <a:ln w="9525">
            <a:noFill/>
            <a:miter lim="800000"/>
            <a:headEnd/>
            <a:tailEnd/>
          </a:ln>
          <a:effectLst/>
        </p:spPr>
      </p:pic>
    </p:spTree>
    <p:extLst>
      <p:ext uri="{BB962C8B-B14F-4D97-AF65-F5344CB8AC3E}">
        <p14:creationId xmlns:p14="http://schemas.microsoft.com/office/powerpoint/2010/main" val="343804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73983" y="235131"/>
            <a:ext cx="2939143" cy="830997"/>
          </a:xfrm>
          <a:prstGeom prst="rect">
            <a:avLst/>
          </a:prstGeom>
          <a:noFill/>
        </p:spPr>
        <p:txBody>
          <a:bodyPr wrap="square" rtlCol="0">
            <a:spAutoFit/>
          </a:bodyPr>
          <a:lstStyle/>
          <a:p>
            <a:r>
              <a:rPr lang="en-GB" sz="2400" b="1" dirty="0">
                <a:solidFill>
                  <a:schemeClr val="bg1"/>
                </a:solidFill>
                <a:highlight>
                  <a:srgbClr val="000000"/>
                </a:highlight>
              </a:rPr>
              <a:t>Admin </a:t>
            </a:r>
            <a:r>
              <a:rPr lang="en-GB" sz="2400" b="1" dirty="0" err="1">
                <a:solidFill>
                  <a:schemeClr val="bg1"/>
                </a:solidFill>
                <a:highlight>
                  <a:srgbClr val="000000"/>
                </a:highlight>
              </a:rPr>
              <a:t>UseCase</a:t>
            </a:r>
            <a:r>
              <a:rPr lang="en-GB" sz="2400" b="1" dirty="0">
                <a:solidFill>
                  <a:schemeClr val="bg1"/>
                </a:solidFill>
                <a:highlight>
                  <a:srgbClr val="000000"/>
                </a:highlight>
              </a:rPr>
              <a:t> </a:t>
            </a:r>
          </a:p>
          <a:p>
            <a:r>
              <a:rPr lang="en-GB" sz="2400" b="1" dirty="0">
                <a:solidFill>
                  <a:schemeClr val="bg1"/>
                </a:solidFill>
                <a:highlight>
                  <a:srgbClr val="000000"/>
                </a:highlight>
              </a:rPr>
              <a:t>Diagram</a:t>
            </a:r>
            <a:endParaRPr lang="en-US" sz="2400" b="1" dirty="0">
              <a:solidFill>
                <a:schemeClr val="bg1"/>
              </a:solidFill>
              <a:highlight>
                <a:srgbClr val="000000"/>
              </a:highlight>
            </a:endParaRPr>
          </a:p>
        </p:txBody>
      </p:sp>
      <p:sp>
        <p:nvSpPr>
          <p:cNvPr id="5" name="TextBox 4"/>
          <p:cNvSpPr txBox="1"/>
          <p:nvPr/>
        </p:nvSpPr>
        <p:spPr>
          <a:xfrm>
            <a:off x="2219598" y="235131"/>
            <a:ext cx="2939143" cy="830997"/>
          </a:xfrm>
          <a:prstGeom prst="rect">
            <a:avLst/>
          </a:prstGeom>
          <a:noFill/>
        </p:spPr>
        <p:txBody>
          <a:bodyPr wrap="square" rtlCol="0">
            <a:spAutoFit/>
          </a:bodyPr>
          <a:lstStyle/>
          <a:p>
            <a:r>
              <a:rPr lang="en-GB" sz="2400" b="1" dirty="0">
                <a:solidFill>
                  <a:schemeClr val="bg1"/>
                </a:solidFill>
                <a:highlight>
                  <a:srgbClr val="000000"/>
                </a:highlight>
              </a:rPr>
              <a:t>User</a:t>
            </a:r>
          </a:p>
          <a:p>
            <a:r>
              <a:rPr lang="en-GB" sz="2400" b="1" dirty="0" err="1">
                <a:solidFill>
                  <a:schemeClr val="bg1"/>
                </a:solidFill>
                <a:highlight>
                  <a:srgbClr val="000000"/>
                </a:highlight>
              </a:rPr>
              <a:t>UseCase</a:t>
            </a:r>
            <a:r>
              <a:rPr lang="en-GB" sz="2400" b="1" dirty="0">
                <a:solidFill>
                  <a:schemeClr val="bg1"/>
                </a:solidFill>
                <a:highlight>
                  <a:srgbClr val="000000"/>
                </a:highlight>
              </a:rPr>
              <a:t> Diagram</a:t>
            </a:r>
            <a:endParaRPr lang="en-US" sz="2400" b="1" dirty="0">
              <a:solidFill>
                <a:schemeClr val="bg1"/>
              </a:solidFill>
              <a:highlight>
                <a:srgbClr val="000000"/>
              </a:highlight>
            </a:endParaRPr>
          </a:p>
        </p:txBody>
      </p:sp>
      <p:pic>
        <p:nvPicPr>
          <p:cNvPr id="3" name="Picture 2">
            <a:extLst>
              <a:ext uri="{FF2B5EF4-FFF2-40B4-BE49-F238E27FC236}">
                <a16:creationId xmlns:a16="http://schemas.microsoft.com/office/drawing/2014/main" id="{EBD5BB3C-9B4A-BAAB-29B9-A399AF1CB006}"/>
              </a:ext>
            </a:extLst>
          </p:cNvPr>
          <p:cNvPicPr>
            <a:picLocks noChangeAspect="1"/>
          </p:cNvPicPr>
          <p:nvPr/>
        </p:nvPicPr>
        <p:blipFill rotWithShape="1">
          <a:blip r:embed="rId2">
            <a:extLst>
              <a:ext uri="{28A0092B-C50C-407E-A947-70E740481C1C}">
                <a14:useLocalDpi xmlns:a14="http://schemas.microsoft.com/office/drawing/2010/main" val="0"/>
              </a:ext>
            </a:extLst>
          </a:blip>
          <a:srcRect t="3222" r="43220" b="26556"/>
          <a:stretch/>
        </p:blipFill>
        <p:spPr>
          <a:xfrm>
            <a:off x="117511" y="1385611"/>
            <a:ext cx="5826088" cy="48158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F96C7BF0-DDF4-36D2-3D6F-A1B9E6DD5B5E}"/>
              </a:ext>
            </a:extLst>
          </p:cNvPr>
          <p:cNvPicPr>
            <a:picLocks noChangeAspect="1"/>
          </p:cNvPicPr>
          <p:nvPr/>
        </p:nvPicPr>
        <p:blipFill rotWithShape="1">
          <a:blip r:embed="rId3">
            <a:extLst>
              <a:ext uri="{28A0092B-C50C-407E-A947-70E740481C1C}">
                <a14:useLocalDpi xmlns:a14="http://schemas.microsoft.com/office/drawing/2010/main" val="0"/>
              </a:ext>
            </a:extLst>
          </a:blip>
          <a:srcRect l="5117" t="1129" r="44188" b="35426"/>
          <a:stretch/>
        </p:blipFill>
        <p:spPr>
          <a:xfrm>
            <a:off x="6042646" y="1385611"/>
            <a:ext cx="5398240" cy="47757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00626" y="369389"/>
            <a:ext cx="3396343" cy="523220"/>
          </a:xfrm>
          <a:prstGeom prst="rect">
            <a:avLst/>
          </a:prstGeom>
          <a:noFill/>
        </p:spPr>
        <p:txBody>
          <a:bodyPr wrap="square" rtlCol="0">
            <a:spAutoFit/>
          </a:bodyPr>
          <a:lstStyle/>
          <a:p>
            <a:r>
              <a:rPr lang="en-GB" sz="2800" b="1" dirty="0">
                <a:solidFill>
                  <a:schemeClr val="bg1"/>
                </a:solidFill>
                <a:highlight>
                  <a:srgbClr val="000000"/>
                </a:highlight>
              </a:rPr>
              <a:t>DFD Diagram</a:t>
            </a:r>
            <a:endParaRPr lang="en-US" sz="2800" b="1" dirty="0">
              <a:solidFill>
                <a:schemeClr val="bg1"/>
              </a:solidFill>
              <a:highlight>
                <a:srgbClr val="000000"/>
              </a:highlight>
            </a:endParaRPr>
          </a:p>
        </p:txBody>
      </p:sp>
      <p:pic>
        <p:nvPicPr>
          <p:cNvPr id="3" name="Picture 2">
            <a:extLst>
              <a:ext uri="{FF2B5EF4-FFF2-40B4-BE49-F238E27FC236}">
                <a16:creationId xmlns:a16="http://schemas.microsoft.com/office/drawing/2014/main" id="{849859C1-2C32-863E-D972-2840B99EEEFF}"/>
              </a:ext>
            </a:extLst>
          </p:cNvPr>
          <p:cNvPicPr>
            <a:picLocks noChangeAspect="1"/>
          </p:cNvPicPr>
          <p:nvPr/>
        </p:nvPicPr>
        <p:blipFill rotWithShape="1">
          <a:blip r:embed="rId2">
            <a:extLst>
              <a:ext uri="{28A0092B-C50C-407E-A947-70E740481C1C}">
                <a14:useLocalDpi xmlns:a14="http://schemas.microsoft.com/office/drawing/2010/main" val="0"/>
              </a:ext>
            </a:extLst>
          </a:blip>
          <a:srcRect r="21072" b="18693"/>
          <a:stretch/>
        </p:blipFill>
        <p:spPr>
          <a:xfrm>
            <a:off x="4213485" y="1057835"/>
            <a:ext cx="7655786" cy="55760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21B964-48B4-D8A2-B7E8-BEF6ED995554}"/>
              </a:ext>
            </a:extLst>
          </p:cNvPr>
          <p:cNvPicPr>
            <a:picLocks noChangeAspect="1"/>
          </p:cNvPicPr>
          <p:nvPr/>
        </p:nvPicPr>
        <p:blipFill rotWithShape="1">
          <a:blip r:embed="rId2">
            <a:extLst>
              <a:ext uri="{28A0092B-C50C-407E-A947-70E740481C1C}">
                <a14:useLocalDpi xmlns:a14="http://schemas.microsoft.com/office/drawing/2010/main" val="0"/>
              </a:ext>
            </a:extLst>
          </a:blip>
          <a:srcRect t="2614" r="8066" b="25098"/>
          <a:stretch/>
        </p:blipFill>
        <p:spPr>
          <a:xfrm>
            <a:off x="3454404" y="52009"/>
            <a:ext cx="5967503" cy="66310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57DA089F-7036-B4D7-8D7F-FF949D8D1292}"/>
              </a:ext>
            </a:extLst>
          </p:cNvPr>
          <p:cNvSpPr txBox="1"/>
          <p:nvPr/>
        </p:nvSpPr>
        <p:spPr>
          <a:xfrm>
            <a:off x="5009719" y="6167718"/>
            <a:ext cx="3752950" cy="461665"/>
          </a:xfrm>
          <a:prstGeom prst="rect">
            <a:avLst/>
          </a:prstGeom>
          <a:noFill/>
        </p:spPr>
        <p:txBody>
          <a:bodyPr wrap="none" rtlCol="0">
            <a:spAutoFit/>
          </a:bodyPr>
          <a:lstStyle/>
          <a:p>
            <a:r>
              <a:rPr lang="en-IN" sz="2400" dirty="0">
                <a:highlight>
                  <a:srgbClr val="C0C0C0"/>
                </a:highlight>
              </a:rPr>
              <a:t>1</a:t>
            </a:r>
            <a:r>
              <a:rPr lang="en-IN" sz="2400" baseline="30000" dirty="0">
                <a:highlight>
                  <a:srgbClr val="C0C0C0"/>
                </a:highlight>
              </a:rPr>
              <a:t>st</a:t>
            </a:r>
            <a:r>
              <a:rPr lang="en-IN" sz="2400" dirty="0">
                <a:highlight>
                  <a:srgbClr val="C0C0C0"/>
                </a:highlight>
              </a:rPr>
              <a:t> level data flow diagram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0EC700-A4D0-37C5-C229-E2ED3EAD7856}"/>
              </a:ext>
            </a:extLst>
          </p:cNvPr>
          <p:cNvPicPr>
            <a:picLocks noChangeAspect="1"/>
          </p:cNvPicPr>
          <p:nvPr/>
        </p:nvPicPr>
        <p:blipFill rotWithShape="1">
          <a:blip r:embed="rId2">
            <a:extLst>
              <a:ext uri="{28A0092B-C50C-407E-A947-70E740481C1C}">
                <a14:useLocalDpi xmlns:a14="http://schemas.microsoft.com/office/drawing/2010/main" val="0"/>
              </a:ext>
            </a:extLst>
          </a:blip>
          <a:srcRect l="4620" t="4836" r="7671" b="28889"/>
          <a:stretch/>
        </p:blipFill>
        <p:spPr>
          <a:xfrm>
            <a:off x="21608" y="2393575"/>
            <a:ext cx="6074392" cy="40126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AE12A493-A63C-864B-61EC-946268F06A5B}"/>
              </a:ext>
            </a:extLst>
          </p:cNvPr>
          <p:cNvPicPr>
            <a:picLocks noChangeAspect="1"/>
          </p:cNvPicPr>
          <p:nvPr/>
        </p:nvPicPr>
        <p:blipFill rotWithShape="1">
          <a:blip r:embed="rId3">
            <a:extLst>
              <a:ext uri="{28A0092B-C50C-407E-A947-70E740481C1C}">
                <a14:useLocalDpi xmlns:a14="http://schemas.microsoft.com/office/drawing/2010/main" val="0"/>
              </a:ext>
            </a:extLst>
          </a:blip>
          <a:srcRect t="3007" b="42091"/>
          <a:stretch/>
        </p:blipFill>
        <p:spPr>
          <a:xfrm>
            <a:off x="6215533" y="2133599"/>
            <a:ext cx="5841996" cy="45325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82EA5BD1-01E5-511B-541C-04E5DACF2D62}"/>
              </a:ext>
            </a:extLst>
          </p:cNvPr>
          <p:cNvSpPr txBox="1"/>
          <p:nvPr/>
        </p:nvSpPr>
        <p:spPr>
          <a:xfrm flipH="1">
            <a:off x="1094589" y="1021977"/>
            <a:ext cx="4078046" cy="707886"/>
          </a:xfrm>
          <a:prstGeom prst="rect">
            <a:avLst/>
          </a:prstGeom>
          <a:noFill/>
        </p:spPr>
        <p:txBody>
          <a:bodyPr wrap="square" rtlCol="0">
            <a:spAutoFit/>
          </a:bodyPr>
          <a:lstStyle/>
          <a:p>
            <a:r>
              <a:rPr lang="en-IN" sz="4000" dirty="0">
                <a:solidFill>
                  <a:schemeClr val="bg1"/>
                </a:solidFill>
                <a:highlight>
                  <a:srgbClr val="000000"/>
                </a:highlight>
              </a:rPr>
              <a:t>User Side DFD</a:t>
            </a:r>
          </a:p>
        </p:txBody>
      </p:sp>
      <p:sp>
        <p:nvSpPr>
          <p:cNvPr id="7" name="TextBox 6">
            <a:extLst>
              <a:ext uri="{FF2B5EF4-FFF2-40B4-BE49-F238E27FC236}">
                <a16:creationId xmlns:a16="http://schemas.microsoft.com/office/drawing/2014/main" id="{01B3958E-A7E5-EC55-488C-88A974089408}"/>
              </a:ext>
            </a:extLst>
          </p:cNvPr>
          <p:cNvSpPr txBox="1"/>
          <p:nvPr/>
        </p:nvSpPr>
        <p:spPr>
          <a:xfrm flipH="1">
            <a:off x="6715459" y="878541"/>
            <a:ext cx="4078046" cy="707886"/>
          </a:xfrm>
          <a:prstGeom prst="rect">
            <a:avLst/>
          </a:prstGeom>
          <a:noFill/>
        </p:spPr>
        <p:txBody>
          <a:bodyPr wrap="square" rtlCol="0">
            <a:spAutoFit/>
          </a:bodyPr>
          <a:lstStyle/>
          <a:p>
            <a:r>
              <a:rPr lang="en-IN" sz="4000" dirty="0">
                <a:solidFill>
                  <a:schemeClr val="bg1"/>
                </a:solidFill>
                <a:highlight>
                  <a:srgbClr val="000000"/>
                </a:highlight>
              </a:rPr>
              <a:t>Admin Side DFD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A16627-9B41-78D5-1965-42C93A2521F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98161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398348-7717-72D0-B55A-7DE18E10BA88}"/>
              </a:ext>
            </a:extLst>
          </p:cNvPr>
          <p:cNvPicPr>
            <a:picLocks noChangeAspect="1"/>
          </p:cNvPicPr>
          <p:nvPr/>
        </p:nvPicPr>
        <p:blipFill>
          <a:blip r:embed="rId2"/>
          <a:stretch>
            <a:fillRect/>
          </a:stretch>
        </p:blipFill>
        <p:spPr>
          <a:xfrm>
            <a:off x="375017" y="313509"/>
            <a:ext cx="5228948" cy="2702587"/>
          </a:xfrm>
          <a:prstGeom prst="rect">
            <a:avLst/>
          </a:prstGeom>
        </p:spPr>
      </p:pic>
      <p:pic>
        <p:nvPicPr>
          <p:cNvPr id="5" name="Picture 4">
            <a:extLst>
              <a:ext uri="{FF2B5EF4-FFF2-40B4-BE49-F238E27FC236}">
                <a16:creationId xmlns:a16="http://schemas.microsoft.com/office/drawing/2014/main" id="{6DB3B53B-24CF-B189-FC37-885567421EBE}"/>
              </a:ext>
            </a:extLst>
          </p:cNvPr>
          <p:cNvPicPr>
            <a:picLocks noChangeAspect="1"/>
          </p:cNvPicPr>
          <p:nvPr/>
        </p:nvPicPr>
        <p:blipFill>
          <a:blip r:embed="rId3"/>
          <a:stretch>
            <a:fillRect/>
          </a:stretch>
        </p:blipFill>
        <p:spPr>
          <a:xfrm>
            <a:off x="5844144" y="313509"/>
            <a:ext cx="5812237" cy="2702587"/>
          </a:xfrm>
          <a:prstGeom prst="rect">
            <a:avLst/>
          </a:prstGeom>
        </p:spPr>
      </p:pic>
      <p:pic>
        <p:nvPicPr>
          <p:cNvPr id="7" name="Picture 6">
            <a:extLst>
              <a:ext uri="{FF2B5EF4-FFF2-40B4-BE49-F238E27FC236}">
                <a16:creationId xmlns:a16="http://schemas.microsoft.com/office/drawing/2014/main" id="{5A4CFE27-61A3-16D4-C984-A631A160B897}"/>
              </a:ext>
            </a:extLst>
          </p:cNvPr>
          <p:cNvPicPr>
            <a:picLocks noChangeAspect="1"/>
          </p:cNvPicPr>
          <p:nvPr/>
        </p:nvPicPr>
        <p:blipFill>
          <a:blip r:embed="rId4"/>
          <a:stretch>
            <a:fillRect/>
          </a:stretch>
        </p:blipFill>
        <p:spPr>
          <a:xfrm>
            <a:off x="2794664" y="3429000"/>
            <a:ext cx="6098960" cy="29718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029200" y="3892731"/>
            <a:ext cx="940526" cy="914400"/>
          </a:xfrm>
          <a:prstGeom prst="rect">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81451" y="3892731"/>
            <a:ext cx="927463" cy="731520"/>
          </a:xfrm>
          <a:prstGeom prst="rect">
            <a:avLst/>
          </a:prstGeom>
          <a:noFill/>
          <a:ln>
            <a:solidFill>
              <a:srgbClr val="FF0000">
                <a:alpha val="9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937760" y="3971109"/>
            <a:ext cx="1005840" cy="744582"/>
          </a:xfrm>
          <a:prstGeom prst="roundRect">
            <a:avLst/>
          </a:prstGeom>
          <a:noFill/>
          <a:ln>
            <a:solidFill>
              <a:srgbClr val="FF0000">
                <a:alpha val="8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B914B62-A074-88DA-CE4A-54F3A622967A}"/>
              </a:ext>
            </a:extLst>
          </p:cNvPr>
          <p:cNvPicPr>
            <a:picLocks noChangeAspect="1"/>
          </p:cNvPicPr>
          <p:nvPr/>
        </p:nvPicPr>
        <p:blipFill>
          <a:blip r:embed="rId2"/>
          <a:stretch>
            <a:fillRect/>
          </a:stretch>
        </p:blipFill>
        <p:spPr>
          <a:xfrm>
            <a:off x="178254" y="156755"/>
            <a:ext cx="5917746" cy="3272246"/>
          </a:xfrm>
          <a:prstGeom prst="rect">
            <a:avLst/>
          </a:prstGeom>
        </p:spPr>
      </p:pic>
      <p:pic>
        <p:nvPicPr>
          <p:cNvPr id="11" name="Picture 10">
            <a:extLst>
              <a:ext uri="{FF2B5EF4-FFF2-40B4-BE49-F238E27FC236}">
                <a16:creationId xmlns:a16="http://schemas.microsoft.com/office/drawing/2014/main" id="{13EB087F-A397-DFE7-F540-33E54047D44B}"/>
              </a:ext>
            </a:extLst>
          </p:cNvPr>
          <p:cNvPicPr>
            <a:picLocks noChangeAspect="1"/>
          </p:cNvPicPr>
          <p:nvPr/>
        </p:nvPicPr>
        <p:blipFill>
          <a:blip r:embed="rId3"/>
          <a:stretch>
            <a:fillRect/>
          </a:stretch>
        </p:blipFill>
        <p:spPr>
          <a:xfrm>
            <a:off x="6387465" y="156756"/>
            <a:ext cx="5626282" cy="3172370"/>
          </a:xfrm>
          <a:prstGeom prst="rect">
            <a:avLst/>
          </a:prstGeom>
        </p:spPr>
      </p:pic>
      <p:pic>
        <p:nvPicPr>
          <p:cNvPr id="13" name="Picture 12">
            <a:extLst>
              <a:ext uri="{FF2B5EF4-FFF2-40B4-BE49-F238E27FC236}">
                <a16:creationId xmlns:a16="http://schemas.microsoft.com/office/drawing/2014/main" id="{E0707AF1-F5FA-1C0E-A387-24A1A6B1684B}"/>
              </a:ext>
            </a:extLst>
          </p:cNvPr>
          <p:cNvPicPr>
            <a:picLocks noChangeAspect="1"/>
          </p:cNvPicPr>
          <p:nvPr/>
        </p:nvPicPr>
        <p:blipFill>
          <a:blip r:embed="rId4"/>
          <a:stretch>
            <a:fillRect/>
          </a:stretch>
        </p:blipFill>
        <p:spPr>
          <a:xfrm>
            <a:off x="178254" y="3429000"/>
            <a:ext cx="6054106" cy="3272245"/>
          </a:xfrm>
          <a:prstGeom prst="rect">
            <a:avLst/>
          </a:prstGeom>
        </p:spPr>
      </p:pic>
      <p:pic>
        <p:nvPicPr>
          <p:cNvPr id="15" name="Picture 14">
            <a:extLst>
              <a:ext uri="{FF2B5EF4-FFF2-40B4-BE49-F238E27FC236}">
                <a16:creationId xmlns:a16="http://schemas.microsoft.com/office/drawing/2014/main" id="{7C29F69B-2D76-3F21-E513-82E6E36CAFEA}"/>
              </a:ext>
            </a:extLst>
          </p:cNvPr>
          <p:cNvPicPr>
            <a:picLocks noChangeAspect="1"/>
          </p:cNvPicPr>
          <p:nvPr/>
        </p:nvPicPr>
        <p:blipFill>
          <a:blip r:embed="rId5"/>
          <a:stretch>
            <a:fillRect/>
          </a:stretch>
        </p:blipFill>
        <p:spPr>
          <a:xfrm>
            <a:off x="6333172" y="3429000"/>
            <a:ext cx="5883158" cy="327224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4A737B-C17E-DA38-2842-22898EB673AC}"/>
              </a:ext>
            </a:extLst>
          </p:cNvPr>
          <p:cNvPicPr>
            <a:picLocks noChangeAspect="1"/>
          </p:cNvPicPr>
          <p:nvPr/>
        </p:nvPicPr>
        <p:blipFill>
          <a:blip r:embed="rId2"/>
          <a:stretch>
            <a:fillRect/>
          </a:stretch>
        </p:blipFill>
        <p:spPr>
          <a:xfrm>
            <a:off x="0" y="182881"/>
            <a:ext cx="5477919" cy="2835527"/>
          </a:xfrm>
          <a:prstGeom prst="rect">
            <a:avLst/>
          </a:prstGeom>
        </p:spPr>
      </p:pic>
      <p:pic>
        <p:nvPicPr>
          <p:cNvPr id="5" name="Picture 4">
            <a:extLst>
              <a:ext uri="{FF2B5EF4-FFF2-40B4-BE49-F238E27FC236}">
                <a16:creationId xmlns:a16="http://schemas.microsoft.com/office/drawing/2014/main" id="{9D4AEDB0-8DDC-D00C-78BB-6488CE23F879}"/>
              </a:ext>
            </a:extLst>
          </p:cNvPr>
          <p:cNvPicPr>
            <a:picLocks noChangeAspect="1"/>
          </p:cNvPicPr>
          <p:nvPr/>
        </p:nvPicPr>
        <p:blipFill>
          <a:blip r:embed="rId3"/>
          <a:stretch>
            <a:fillRect/>
          </a:stretch>
        </p:blipFill>
        <p:spPr>
          <a:xfrm>
            <a:off x="5796526" y="182881"/>
            <a:ext cx="6217920" cy="2795182"/>
          </a:xfrm>
          <a:prstGeom prst="rect">
            <a:avLst/>
          </a:prstGeom>
        </p:spPr>
      </p:pic>
      <p:pic>
        <p:nvPicPr>
          <p:cNvPr id="7" name="Picture 6">
            <a:extLst>
              <a:ext uri="{FF2B5EF4-FFF2-40B4-BE49-F238E27FC236}">
                <a16:creationId xmlns:a16="http://schemas.microsoft.com/office/drawing/2014/main" id="{6038CE05-268F-3D45-9E2B-89FF58E7A63D}"/>
              </a:ext>
            </a:extLst>
          </p:cNvPr>
          <p:cNvPicPr>
            <a:picLocks noChangeAspect="1"/>
          </p:cNvPicPr>
          <p:nvPr/>
        </p:nvPicPr>
        <p:blipFill>
          <a:blip r:embed="rId4"/>
          <a:stretch>
            <a:fillRect/>
          </a:stretch>
        </p:blipFill>
        <p:spPr>
          <a:xfrm>
            <a:off x="0" y="3533937"/>
            <a:ext cx="5477919" cy="3141181"/>
          </a:xfrm>
          <a:prstGeom prst="rect">
            <a:avLst/>
          </a:prstGeom>
        </p:spPr>
      </p:pic>
      <p:pic>
        <p:nvPicPr>
          <p:cNvPr id="9" name="Picture 8">
            <a:extLst>
              <a:ext uri="{FF2B5EF4-FFF2-40B4-BE49-F238E27FC236}">
                <a16:creationId xmlns:a16="http://schemas.microsoft.com/office/drawing/2014/main" id="{913E2A24-0A84-4698-0A9F-926324639F23}"/>
              </a:ext>
            </a:extLst>
          </p:cNvPr>
          <p:cNvPicPr>
            <a:picLocks noChangeAspect="1"/>
          </p:cNvPicPr>
          <p:nvPr/>
        </p:nvPicPr>
        <p:blipFill>
          <a:blip r:embed="rId5"/>
          <a:stretch>
            <a:fillRect/>
          </a:stretch>
        </p:blipFill>
        <p:spPr>
          <a:xfrm>
            <a:off x="5674078" y="3533937"/>
            <a:ext cx="6340368" cy="314118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D9EE52-5216-74BA-A7CF-406E131C3314}"/>
              </a:ext>
            </a:extLst>
          </p:cNvPr>
          <p:cNvPicPr>
            <a:picLocks noChangeAspect="1"/>
          </p:cNvPicPr>
          <p:nvPr/>
        </p:nvPicPr>
        <p:blipFill>
          <a:blip r:embed="rId2"/>
          <a:stretch>
            <a:fillRect/>
          </a:stretch>
        </p:blipFill>
        <p:spPr>
          <a:xfrm>
            <a:off x="291738" y="234052"/>
            <a:ext cx="5931175" cy="3116572"/>
          </a:xfrm>
          <a:prstGeom prst="rect">
            <a:avLst/>
          </a:prstGeom>
        </p:spPr>
      </p:pic>
      <p:pic>
        <p:nvPicPr>
          <p:cNvPr id="5" name="Picture 4">
            <a:extLst>
              <a:ext uri="{FF2B5EF4-FFF2-40B4-BE49-F238E27FC236}">
                <a16:creationId xmlns:a16="http://schemas.microsoft.com/office/drawing/2014/main" id="{7F0855DD-9C7F-E773-9E95-EB5B7278D4C3}"/>
              </a:ext>
            </a:extLst>
          </p:cNvPr>
          <p:cNvPicPr>
            <a:picLocks noChangeAspect="1"/>
          </p:cNvPicPr>
          <p:nvPr/>
        </p:nvPicPr>
        <p:blipFill>
          <a:blip r:embed="rId3"/>
          <a:stretch>
            <a:fillRect/>
          </a:stretch>
        </p:blipFill>
        <p:spPr>
          <a:xfrm>
            <a:off x="6345260" y="234053"/>
            <a:ext cx="5846739" cy="3079450"/>
          </a:xfrm>
          <a:prstGeom prst="rect">
            <a:avLst/>
          </a:prstGeom>
        </p:spPr>
      </p:pic>
      <p:pic>
        <p:nvPicPr>
          <p:cNvPr id="7" name="Picture 6">
            <a:extLst>
              <a:ext uri="{FF2B5EF4-FFF2-40B4-BE49-F238E27FC236}">
                <a16:creationId xmlns:a16="http://schemas.microsoft.com/office/drawing/2014/main" id="{E77EA7A7-F260-5A85-C34C-CFE489B8E1B5}"/>
              </a:ext>
            </a:extLst>
          </p:cNvPr>
          <p:cNvPicPr>
            <a:picLocks noChangeAspect="1"/>
          </p:cNvPicPr>
          <p:nvPr/>
        </p:nvPicPr>
        <p:blipFill>
          <a:blip r:embed="rId4"/>
          <a:stretch>
            <a:fillRect/>
          </a:stretch>
        </p:blipFill>
        <p:spPr>
          <a:xfrm>
            <a:off x="252549" y="3544498"/>
            <a:ext cx="5926981" cy="3079450"/>
          </a:xfrm>
          <a:prstGeom prst="rect">
            <a:avLst/>
          </a:prstGeom>
        </p:spPr>
      </p:pic>
      <p:pic>
        <p:nvPicPr>
          <p:cNvPr id="9" name="Picture 8">
            <a:extLst>
              <a:ext uri="{FF2B5EF4-FFF2-40B4-BE49-F238E27FC236}">
                <a16:creationId xmlns:a16="http://schemas.microsoft.com/office/drawing/2014/main" id="{B0CB19DB-6873-8FB7-FE6C-011BC30F0EEE}"/>
              </a:ext>
            </a:extLst>
          </p:cNvPr>
          <p:cNvPicPr>
            <a:picLocks noChangeAspect="1"/>
          </p:cNvPicPr>
          <p:nvPr/>
        </p:nvPicPr>
        <p:blipFill>
          <a:blip r:embed="rId5"/>
          <a:stretch>
            <a:fillRect/>
          </a:stretch>
        </p:blipFill>
        <p:spPr>
          <a:xfrm>
            <a:off x="6345260" y="3544497"/>
            <a:ext cx="5846739" cy="30794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4FB19C-B936-BCC5-5467-AB8B84F90523}"/>
              </a:ext>
            </a:extLst>
          </p:cNvPr>
          <p:cNvPicPr>
            <a:picLocks noChangeAspect="1"/>
          </p:cNvPicPr>
          <p:nvPr/>
        </p:nvPicPr>
        <p:blipFill>
          <a:blip r:embed="rId2"/>
          <a:stretch>
            <a:fillRect/>
          </a:stretch>
        </p:blipFill>
        <p:spPr>
          <a:xfrm>
            <a:off x="0" y="209005"/>
            <a:ext cx="5703994" cy="3265714"/>
          </a:xfrm>
          <a:prstGeom prst="rect">
            <a:avLst/>
          </a:prstGeom>
        </p:spPr>
      </p:pic>
      <p:pic>
        <p:nvPicPr>
          <p:cNvPr id="5" name="Picture 4">
            <a:extLst>
              <a:ext uri="{FF2B5EF4-FFF2-40B4-BE49-F238E27FC236}">
                <a16:creationId xmlns:a16="http://schemas.microsoft.com/office/drawing/2014/main" id="{8AAC5057-9B8D-FD3D-9F47-332BC6B496D0}"/>
              </a:ext>
            </a:extLst>
          </p:cNvPr>
          <p:cNvPicPr>
            <a:picLocks noChangeAspect="1"/>
          </p:cNvPicPr>
          <p:nvPr/>
        </p:nvPicPr>
        <p:blipFill>
          <a:blip r:embed="rId3"/>
          <a:stretch>
            <a:fillRect/>
          </a:stretch>
        </p:blipFill>
        <p:spPr>
          <a:xfrm>
            <a:off x="6030414" y="209005"/>
            <a:ext cx="5922100" cy="3248040"/>
          </a:xfrm>
          <a:prstGeom prst="rect">
            <a:avLst/>
          </a:prstGeom>
        </p:spPr>
      </p:pic>
      <p:pic>
        <p:nvPicPr>
          <p:cNvPr id="7" name="Picture 6">
            <a:extLst>
              <a:ext uri="{FF2B5EF4-FFF2-40B4-BE49-F238E27FC236}">
                <a16:creationId xmlns:a16="http://schemas.microsoft.com/office/drawing/2014/main" id="{F143C4B5-D93D-E531-339B-269B4E25ECD0}"/>
              </a:ext>
            </a:extLst>
          </p:cNvPr>
          <p:cNvPicPr>
            <a:picLocks noChangeAspect="1"/>
          </p:cNvPicPr>
          <p:nvPr/>
        </p:nvPicPr>
        <p:blipFill>
          <a:blip r:embed="rId4"/>
          <a:stretch>
            <a:fillRect/>
          </a:stretch>
        </p:blipFill>
        <p:spPr>
          <a:xfrm>
            <a:off x="0" y="3581335"/>
            <a:ext cx="5703994" cy="3067660"/>
          </a:xfrm>
          <a:prstGeom prst="rect">
            <a:avLst/>
          </a:prstGeom>
        </p:spPr>
      </p:pic>
      <p:pic>
        <p:nvPicPr>
          <p:cNvPr id="9" name="Picture 8">
            <a:extLst>
              <a:ext uri="{FF2B5EF4-FFF2-40B4-BE49-F238E27FC236}">
                <a16:creationId xmlns:a16="http://schemas.microsoft.com/office/drawing/2014/main" id="{126D3E42-36AE-B084-9AC0-CF06C2A7413F}"/>
              </a:ext>
            </a:extLst>
          </p:cNvPr>
          <p:cNvPicPr>
            <a:picLocks noChangeAspect="1"/>
          </p:cNvPicPr>
          <p:nvPr/>
        </p:nvPicPr>
        <p:blipFill>
          <a:blip r:embed="rId5"/>
          <a:stretch>
            <a:fillRect/>
          </a:stretch>
        </p:blipFill>
        <p:spPr>
          <a:xfrm>
            <a:off x="5986684" y="3581335"/>
            <a:ext cx="6205316" cy="30676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5000" r="-11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txBox="1">
            <a:spLocks/>
          </p:cNvSpPr>
          <p:nvPr/>
        </p:nvSpPr>
        <p:spPr>
          <a:xfrm>
            <a:off x="5588142" y="127521"/>
            <a:ext cx="11573197" cy="724247"/>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ko-KR"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rPr>
              <a:t>Points to be discussed</a:t>
            </a:r>
            <a:endParaRPr kumimoji="0" lang="ko-KR" altLang="en-US"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endParaRPr>
          </a:p>
        </p:txBody>
      </p:sp>
      <p:grpSp>
        <p:nvGrpSpPr>
          <p:cNvPr id="3" name="Graphic 3">
            <a:extLst>
              <a:ext uri="{FF2B5EF4-FFF2-40B4-BE49-F238E27FC236}">
                <a16:creationId xmlns:a16="http://schemas.microsoft.com/office/drawing/2014/main" id="{19C4EF18-7F43-4D6E-ACAF-E47946F46669}"/>
              </a:ext>
            </a:extLst>
          </p:cNvPr>
          <p:cNvGrpSpPr/>
          <p:nvPr/>
        </p:nvGrpSpPr>
        <p:grpSpPr>
          <a:xfrm rot="21305829" flipH="1">
            <a:off x="1755032" y="3580164"/>
            <a:ext cx="1389702" cy="1123553"/>
            <a:chOff x="8338752" y="1211990"/>
            <a:chExt cx="3851961" cy="3114252"/>
          </a:xfrm>
        </p:grpSpPr>
        <p:sp>
          <p:nvSpPr>
            <p:cNvPr id="4" name="Freeform: Shape 83">
              <a:extLst>
                <a:ext uri="{FF2B5EF4-FFF2-40B4-BE49-F238E27FC236}">
                  <a16:creationId xmlns:a16="http://schemas.microsoft.com/office/drawing/2014/main" id="{7597336B-849F-41FC-8FBF-F6FB448FBA73}"/>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5" name="Freeform: Shape 84">
              <a:extLst>
                <a:ext uri="{FF2B5EF4-FFF2-40B4-BE49-F238E27FC236}">
                  <a16:creationId xmlns:a16="http://schemas.microsoft.com/office/drawing/2014/main" id="{5FCBCE89-77CA-4B4E-BDA6-1A6C8C0F5D9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p>
          </p:txBody>
        </p:sp>
        <p:sp>
          <p:nvSpPr>
            <p:cNvPr id="6" name="Freeform: Shape 85">
              <a:extLst>
                <a:ext uri="{FF2B5EF4-FFF2-40B4-BE49-F238E27FC236}">
                  <a16:creationId xmlns:a16="http://schemas.microsoft.com/office/drawing/2014/main" id="{B3E290C5-17C5-4E8C-84C3-8D553BE9FF39}"/>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p>
          </p:txBody>
        </p:sp>
        <p:sp>
          <p:nvSpPr>
            <p:cNvPr id="7" name="Freeform: Shape 86">
              <a:extLst>
                <a:ext uri="{FF2B5EF4-FFF2-40B4-BE49-F238E27FC236}">
                  <a16:creationId xmlns:a16="http://schemas.microsoft.com/office/drawing/2014/main" id="{C2F9C513-FADF-4D04-84EE-961B06D79CF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p>
          </p:txBody>
        </p:sp>
        <p:sp>
          <p:nvSpPr>
            <p:cNvPr id="8" name="Freeform: Shape 87">
              <a:extLst>
                <a:ext uri="{FF2B5EF4-FFF2-40B4-BE49-F238E27FC236}">
                  <a16:creationId xmlns:a16="http://schemas.microsoft.com/office/drawing/2014/main" id="{E75D5EF7-4D68-451A-B3EF-253EC99AC78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9" name="Freeform: Shape 88">
              <a:extLst>
                <a:ext uri="{FF2B5EF4-FFF2-40B4-BE49-F238E27FC236}">
                  <a16:creationId xmlns:a16="http://schemas.microsoft.com/office/drawing/2014/main" id="{E7E294D0-AABC-44BF-B931-92E93C29B2EC}"/>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p>
          </p:txBody>
        </p:sp>
        <p:sp>
          <p:nvSpPr>
            <p:cNvPr id="10" name="Freeform: Shape 89">
              <a:extLst>
                <a:ext uri="{FF2B5EF4-FFF2-40B4-BE49-F238E27FC236}">
                  <a16:creationId xmlns:a16="http://schemas.microsoft.com/office/drawing/2014/main" id="{B34A1B24-026B-4C86-A1A6-DAF05C52EA44}"/>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1" name="Freeform: Shape 90">
              <a:extLst>
                <a:ext uri="{FF2B5EF4-FFF2-40B4-BE49-F238E27FC236}">
                  <a16:creationId xmlns:a16="http://schemas.microsoft.com/office/drawing/2014/main" id="{2B2BFA7B-2E28-4C79-B559-1D0B0309EE9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3DC938BF-274F-4644-8F23-CD7AE6676BA0}"/>
              </a:ext>
            </a:extLst>
          </p:cNvPr>
          <p:cNvGrpSpPr/>
          <p:nvPr/>
        </p:nvGrpSpPr>
        <p:grpSpPr>
          <a:xfrm>
            <a:off x="2850053" y="2369131"/>
            <a:ext cx="9341948" cy="2617601"/>
            <a:chOff x="1427713" y="2852132"/>
            <a:chExt cx="10061655" cy="2617601"/>
          </a:xfrm>
        </p:grpSpPr>
        <p:grpSp>
          <p:nvGrpSpPr>
            <p:cNvPr id="13" name="Group 5">
              <a:extLst>
                <a:ext uri="{FF2B5EF4-FFF2-40B4-BE49-F238E27FC236}">
                  <a16:creationId xmlns:a16="http://schemas.microsoft.com/office/drawing/2014/main" id="{ADB454B5-5F77-4C49-9103-B7C97A7995BA}"/>
                </a:ext>
              </a:extLst>
            </p:cNvPr>
            <p:cNvGrpSpPr/>
            <p:nvPr/>
          </p:nvGrpSpPr>
          <p:grpSpPr>
            <a:xfrm>
              <a:off x="1427713" y="2852132"/>
              <a:ext cx="9478349" cy="2617601"/>
              <a:chOff x="2895898" y="2601320"/>
              <a:chExt cx="9478349" cy="2617601"/>
            </a:xfrm>
          </p:grpSpPr>
          <p:sp>
            <p:nvSpPr>
              <p:cNvPr id="15" name="Block Arc 14">
                <a:extLst>
                  <a:ext uri="{FF2B5EF4-FFF2-40B4-BE49-F238E27FC236}">
                    <a16:creationId xmlns:a16="http://schemas.microsoft.com/office/drawing/2014/main" id="{FE8A1025-CBFC-402B-BE6B-AFFE5D4E969B}"/>
                  </a:ext>
                </a:extLst>
              </p:cNvPr>
              <p:cNvSpPr/>
              <p:nvPr/>
            </p:nvSpPr>
            <p:spPr>
              <a:xfrm>
                <a:off x="10539544" y="3374995"/>
                <a:ext cx="1834703" cy="1834703"/>
              </a:xfrm>
              <a:prstGeom prst="blockArc">
                <a:avLst>
                  <a:gd name="adj1" fmla="val 12399071"/>
                  <a:gd name="adj2" fmla="val 16243311"/>
                  <a:gd name="adj3" fmla="val 66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Block Arc 15">
                <a:extLst>
                  <a:ext uri="{FF2B5EF4-FFF2-40B4-BE49-F238E27FC236}">
                    <a16:creationId xmlns:a16="http://schemas.microsoft.com/office/drawing/2014/main" id="{5B9948DF-5A0A-4747-B694-A56DACB3FF4D}"/>
                  </a:ext>
                </a:extLst>
              </p:cNvPr>
              <p:cNvSpPr/>
              <p:nvPr/>
            </p:nvSpPr>
            <p:spPr>
              <a:xfrm rot="10800000">
                <a:off x="2895898" y="2601320"/>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Block Arc 16">
                <a:extLst>
                  <a:ext uri="{FF2B5EF4-FFF2-40B4-BE49-F238E27FC236}">
                    <a16:creationId xmlns:a16="http://schemas.microsoft.com/office/drawing/2014/main" id="{E67BDBDC-F19E-406B-B8E2-0E2179EB9E4D}"/>
                  </a:ext>
                </a:extLst>
              </p:cNvPr>
              <p:cNvSpPr/>
              <p:nvPr/>
            </p:nvSpPr>
            <p:spPr>
              <a:xfrm>
                <a:off x="7477560" y="3384218"/>
                <a:ext cx="1834703" cy="1834703"/>
              </a:xfrm>
              <a:prstGeom prst="blockArc">
                <a:avLst>
                  <a:gd name="adj1" fmla="val 12399071"/>
                  <a:gd name="adj2" fmla="val 20021087"/>
                  <a:gd name="adj3" fmla="val 64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Block Arc 17">
                <a:extLst>
                  <a:ext uri="{FF2B5EF4-FFF2-40B4-BE49-F238E27FC236}">
                    <a16:creationId xmlns:a16="http://schemas.microsoft.com/office/drawing/2014/main" id="{330036F1-9DAC-4969-B3EF-83EF2CF63EB1}"/>
                  </a:ext>
                </a:extLst>
              </p:cNvPr>
              <p:cNvSpPr/>
              <p:nvPr/>
            </p:nvSpPr>
            <p:spPr>
              <a:xfrm>
                <a:off x="4416280" y="3384218"/>
                <a:ext cx="1834703" cy="1834703"/>
              </a:xfrm>
              <a:prstGeom prst="blockArc">
                <a:avLst>
                  <a:gd name="adj1" fmla="val 12399071"/>
                  <a:gd name="adj2" fmla="val 20021087"/>
                  <a:gd name="adj3" fmla="val 64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Block Arc 18">
                <a:extLst>
                  <a:ext uri="{FF2B5EF4-FFF2-40B4-BE49-F238E27FC236}">
                    <a16:creationId xmlns:a16="http://schemas.microsoft.com/office/drawing/2014/main" id="{E40E8946-5E4B-4C26-84C5-466244B4392C}"/>
                  </a:ext>
                </a:extLst>
              </p:cNvPr>
              <p:cNvSpPr/>
              <p:nvPr/>
            </p:nvSpPr>
            <p:spPr>
              <a:xfrm rot="10800000">
                <a:off x="5946920" y="2601320"/>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Block Arc 160">
                <a:extLst>
                  <a:ext uri="{FF2B5EF4-FFF2-40B4-BE49-F238E27FC236}">
                    <a16:creationId xmlns:a16="http://schemas.microsoft.com/office/drawing/2014/main" id="{66238CEF-C54D-4BBA-BA3E-140CFFCE07D7}"/>
                  </a:ext>
                </a:extLst>
              </p:cNvPr>
              <p:cNvSpPr/>
              <p:nvPr/>
            </p:nvSpPr>
            <p:spPr>
              <a:xfrm rot="10800000">
                <a:off x="9008904" y="2601320"/>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4" name="Rectangle 13">
              <a:extLst>
                <a:ext uri="{FF2B5EF4-FFF2-40B4-BE49-F238E27FC236}">
                  <a16:creationId xmlns:a16="http://schemas.microsoft.com/office/drawing/2014/main" id="{C1BD60E6-79DF-41AA-859E-722ADC1D512C}"/>
                </a:ext>
              </a:extLst>
            </p:cNvPr>
            <p:cNvSpPr/>
            <p:nvPr/>
          </p:nvSpPr>
          <p:spPr>
            <a:xfrm>
              <a:off x="9988709" y="3625806"/>
              <a:ext cx="1500659" cy="1180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A03AA2BC-49B1-466E-A167-64AEAF6946A3}"/>
              </a:ext>
            </a:extLst>
          </p:cNvPr>
          <p:cNvSpPr txBox="1"/>
          <p:nvPr/>
        </p:nvSpPr>
        <p:spPr>
          <a:xfrm>
            <a:off x="2897316" y="2558135"/>
            <a:ext cx="2017080"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Introduction</a:t>
            </a:r>
            <a:endParaRPr lang="en-US" sz="1400"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Motivation</a:t>
            </a:r>
          </a:p>
        </p:txBody>
      </p:sp>
      <p:sp>
        <p:nvSpPr>
          <p:cNvPr id="22" name="TextBox 21">
            <a:extLst>
              <a:ext uri="{FF2B5EF4-FFF2-40B4-BE49-F238E27FC236}">
                <a16:creationId xmlns:a16="http://schemas.microsoft.com/office/drawing/2014/main" id="{B7D88F9D-CB73-474B-89D7-AD94E11DE3D0}"/>
              </a:ext>
            </a:extLst>
          </p:cNvPr>
          <p:cNvSpPr txBox="1"/>
          <p:nvPr/>
        </p:nvSpPr>
        <p:spPr>
          <a:xfrm>
            <a:off x="3963234" y="4138739"/>
            <a:ext cx="2225917"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Objectives</a:t>
            </a:r>
          </a:p>
          <a:p>
            <a:pPr marL="274320" lvl="0" indent="-274320">
              <a:spcBef>
                <a:spcPts val="600"/>
              </a:spcBef>
              <a:buClr>
                <a:schemeClr val="tx2"/>
              </a:buClr>
              <a:buSzPct val="73000"/>
              <a:buFont typeface="Wingdings 2"/>
              <a:buChar char=""/>
              <a:defRPr/>
            </a:pPr>
            <a:r>
              <a:rPr lang="en-GB" b="1" dirty="0">
                <a:solidFill>
                  <a:schemeClr val="bg1"/>
                </a:solidFill>
              </a:rPr>
              <a:t>UML Diagrams</a:t>
            </a:r>
            <a:endParaRPr lang="en-US" b="1" dirty="0">
              <a:solidFill>
                <a:schemeClr val="bg1"/>
              </a:solidFill>
            </a:endParaRPr>
          </a:p>
        </p:txBody>
      </p:sp>
      <p:sp>
        <p:nvSpPr>
          <p:cNvPr id="24" name="TextBox 23">
            <a:extLst>
              <a:ext uri="{FF2B5EF4-FFF2-40B4-BE49-F238E27FC236}">
                <a16:creationId xmlns:a16="http://schemas.microsoft.com/office/drawing/2014/main" id="{4DA463E9-971E-4FD9-8048-9902F6E52023}"/>
              </a:ext>
            </a:extLst>
          </p:cNvPr>
          <p:cNvSpPr txBox="1"/>
          <p:nvPr/>
        </p:nvSpPr>
        <p:spPr>
          <a:xfrm>
            <a:off x="5715831" y="2260793"/>
            <a:ext cx="2001680" cy="1431161"/>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Screenshots</a:t>
            </a:r>
          </a:p>
          <a:p>
            <a:pPr marL="274320" lvl="0" indent="-274320">
              <a:spcBef>
                <a:spcPts val="600"/>
              </a:spcBef>
              <a:buClr>
                <a:schemeClr val="tx2"/>
              </a:buClr>
              <a:buSzPct val="73000"/>
              <a:buFont typeface="Wingdings 2"/>
              <a:buChar char=""/>
              <a:defRPr/>
            </a:pPr>
            <a:r>
              <a:rPr lang="en-US" b="1" dirty="0">
                <a:solidFill>
                  <a:schemeClr val="bg1"/>
                </a:solidFill>
              </a:rPr>
              <a:t>Specification</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5" name="TextBox 24">
            <a:extLst>
              <a:ext uri="{FF2B5EF4-FFF2-40B4-BE49-F238E27FC236}">
                <a16:creationId xmlns:a16="http://schemas.microsoft.com/office/drawing/2014/main" id="{FD5A2D58-DFEA-4468-8AB6-33217CB1C083}"/>
              </a:ext>
            </a:extLst>
          </p:cNvPr>
          <p:cNvSpPr txBox="1"/>
          <p:nvPr/>
        </p:nvSpPr>
        <p:spPr>
          <a:xfrm>
            <a:off x="8475157" y="2417546"/>
            <a:ext cx="2508068"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Conclusion</a:t>
            </a:r>
          </a:p>
        </p:txBody>
      </p:sp>
      <p:sp>
        <p:nvSpPr>
          <p:cNvPr id="28" name="TextBox 27">
            <a:extLst>
              <a:ext uri="{FF2B5EF4-FFF2-40B4-BE49-F238E27FC236}">
                <a16:creationId xmlns:a16="http://schemas.microsoft.com/office/drawing/2014/main" id="{4DA463E9-971E-4FD9-8048-9902F6E52023}"/>
              </a:ext>
            </a:extLst>
          </p:cNvPr>
          <p:cNvSpPr txBox="1"/>
          <p:nvPr/>
        </p:nvSpPr>
        <p:spPr>
          <a:xfrm>
            <a:off x="7220084" y="3591855"/>
            <a:ext cx="2201976" cy="1785104"/>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Advantages</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9" name="TextBox 28">
            <a:extLst>
              <a:ext uri="{FF2B5EF4-FFF2-40B4-BE49-F238E27FC236}">
                <a16:creationId xmlns:a16="http://schemas.microsoft.com/office/drawing/2014/main" id="{4DA463E9-971E-4FD9-8048-9902F6E52023}"/>
              </a:ext>
            </a:extLst>
          </p:cNvPr>
          <p:cNvSpPr txBox="1"/>
          <p:nvPr/>
        </p:nvSpPr>
        <p:spPr>
          <a:xfrm>
            <a:off x="10540379" y="3022794"/>
            <a:ext cx="1557752" cy="2616101"/>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Future Enhancement</a:t>
            </a:r>
          </a:p>
          <a:p>
            <a:pPr marL="274320" indent="-274320">
              <a:spcBef>
                <a:spcPts val="600"/>
              </a:spcBef>
              <a:buClr>
                <a:schemeClr val="tx2"/>
              </a:buClr>
              <a:buSzPct val="73000"/>
              <a:buFont typeface="Wingdings 2"/>
              <a:buChar char=""/>
              <a:defRPr/>
            </a:pPr>
            <a:r>
              <a:rPr lang="en-US" b="1" dirty="0">
                <a:solidFill>
                  <a:schemeClr val="bg1"/>
                </a:solidFill>
              </a:rPr>
              <a:t>References</a:t>
            </a:r>
          </a:p>
          <a:p>
            <a:pPr marL="27432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30" name="Rectangle 29"/>
          <p:cNvSpPr/>
          <p:nvPr/>
        </p:nvSpPr>
        <p:spPr>
          <a:xfrm>
            <a:off x="7156616" y="3987334"/>
            <a:ext cx="1949252" cy="1077218"/>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GB" b="1" dirty="0">
                <a:solidFill>
                  <a:schemeClr val="bg1"/>
                </a:solidFill>
              </a:rPr>
              <a:t>S/W and H/W </a:t>
            </a:r>
          </a:p>
          <a:p>
            <a:pPr marL="274320" lvl="0" indent="-274320">
              <a:spcBef>
                <a:spcPts val="600"/>
              </a:spcBef>
              <a:buClr>
                <a:schemeClr val="tx2"/>
              </a:buClr>
              <a:buSzPct val="73000"/>
              <a:defRPr/>
            </a:pPr>
            <a:r>
              <a:rPr lang="en-GB" b="1" dirty="0">
                <a:solidFill>
                  <a:schemeClr val="bg1"/>
                </a:solidFill>
              </a:rPr>
              <a:t>     Requirement</a:t>
            </a:r>
          </a:p>
          <a:p>
            <a:pPr marL="274320" lvl="0" indent="-274320">
              <a:spcBef>
                <a:spcPts val="600"/>
              </a:spcBef>
              <a:buClr>
                <a:schemeClr val="tx2"/>
              </a:buClr>
              <a:buSzPct val="73000"/>
              <a:defRPr/>
            </a:pPr>
            <a:endParaRPr lang="en-GB" b="1" dirty="0">
              <a:solidFill>
                <a:schemeClr val="bg1"/>
              </a:solidFill>
            </a:endParaRPr>
          </a:p>
        </p:txBody>
      </p:sp>
      <p:sp>
        <p:nvSpPr>
          <p:cNvPr id="31" name="Rectangle 30"/>
          <p:cNvSpPr/>
          <p:nvPr/>
        </p:nvSpPr>
        <p:spPr>
          <a:xfrm>
            <a:off x="8496799" y="2432855"/>
            <a:ext cx="2090316" cy="369332"/>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US" b="1" dirty="0">
                <a:solidFill>
                  <a:schemeClr val="bg1"/>
                </a:solidFill>
              </a:rPr>
              <a:t>Disadvantages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AA05B9-368C-0CFC-46C1-EDD90E317E7B}"/>
              </a:ext>
            </a:extLst>
          </p:cNvPr>
          <p:cNvPicPr>
            <a:picLocks noChangeAspect="1"/>
          </p:cNvPicPr>
          <p:nvPr/>
        </p:nvPicPr>
        <p:blipFill>
          <a:blip r:embed="rId2"/>
          <a:stretch>
            <a:fillRect/>
          </a:stretch>
        </p:blipFill>
        <p:spPr>
          <a:xfrm>
            <a:off x="252549" y="168296"/>
            <a:ext cx="11661284" cy="3260704"/>
          </a:xfrm>
          <a:prstGeom prst="rect">
            <a:avLst/>
          </a:prstGeom>
        </p:spPr>
      </p:pic>
      <p:pic>
        <p:nvPicPr>
          <p:cNvPr id="5" name="Picture 4">
            <a:extLst>
              <a:ext uri="{FF2B5EF4-FFF2-40B4-BE49-F238E27FC236}">
                <a16:creationId xmlns:a16="http://schemas.microsoft.com/office/drawing/2014/main" id="{4096148B-9B73-B04B-D8FB-9C002386C2F9}"/>
              </a:ext>
            </a:extLst>
          </p:cNvPr>
          <p:cNvPicPr>
            <a:picLocks noChangeAspect="1"/>
          </p:cNvPicPr>
          <p:nvPr/>
        </p:nvPicPr>
        <p:blipFill>
          <a:blip r:embed="rId3"/>
          <a:stretch>
            <a:fillRect/>
          </a:stretch>
        </p:blipFill>
        <p:spPr>
          <a:xfrm>
            <a:off x="252548" y="3680683"/>
            <a:ext cx="11661283" cy="300902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Specification</a:t>
            </a:r>
            <a:endParaRPr lang="ko-KR" altLang="en-US" sz="4800" b="1" dirty="0">
              <a:solidFill>
                <a:schemeClr val="accent1">
                  <a:lumMod val="40000"/>
                  <a:lumOff val="60000"/>
                </a:schemeClr>
              </a:solidFill>
              <a:latin typeface="+mj-lt"/>
              <a:cs typeface="Arial" pitchFamily="34" charset="0"/>
            </a:endParaRPr>
          </a:p>
        </p:txBody>
      </p:sp>
      <p:sp>
        <p:nvSpPr>
          <p:cNvPr id="5" name="TextBox 4">
            <a:extLst>
              <a:ext uri="{FF2B5EF4-FFF2-40B4-BE49-F238E27FC236}">
                <a16:creationId xmlns:a16="http://schemas.microsoft.com/office/drawing/2014/main" id="{81637828-380D-4ECF-8370-65FACB7001D9}"/>
              </a:ext>
            </a:extLst>
          </p:cNvPr>
          <p:cNvSpPr txBox="1"/>
          <p:nvPr/>
        </p:nvSpPr>
        <p:spPr>
          <a:xfrm>
            <a:off x="5816109" y="1551297"/>
            <a:ext cx="5966588" cy="4247317"/>
          </a:xfrm>
          <a:prstGeom prst="rect">
            <a:avLst/>
          </a:prstGeom>
          <a:noFill/>
        </p:spPr>
        <p:txBody>
          <a:bodyPr wrap="square" rtlCol="0">
            <a:spAutoFit/>
          </a:bodyPr>
          <a:lstStyle/>
          <a:p>
            <a:pPr lvl="0" algn="just"/>
            <a:r>
              <a:rPr lang="en-US" b="1" dirty="0">
                <a:solidFill>
                  <a:schemeClr val="bg1"/>
                </a:solidFill>
              </a:rPr>
              <a:t>The application will use JavaScript, jQuery and CSS as main web technologies.</a:t>
            </a:r>
          </a:p>
          <a:p>
            <a:pPr lvl="0" algn="just"/>
            <a:r>
              <a:rPr lang="en-US" b="1" dirty="0">
                <a:solidFill>
                  <a:schemeClr val="bg1"/>
                </a:solidFill>
              </a:rPr>
              <a:t>HTTP and FTP protocols are used as communication protocols. FTP is used to upload the web application in live domain and the client can access it via HTTP protocol.</a:t>
            </a:r>
          </a:p>
          <a:p>
            <a:pPr lvl="0" algn="just"/>
            <a:r>
              <a:rPr lang="en-GB" b="1" dirty="0">
                <a:solidFill>
                  <a:schemeClr val="bg1"/>
                </a:solidFill>
              </a:rPr>
              <a:t>SMTP protocol is used for Email communication.</a:t>
            </a:r>
            <a:endParaRPr lang="en-US" b="1" dirty="0">
              <a:solidFill>
                <a:schemeClr val="bg1"/>
              </a:solidFill>
            </a:endParaRPr>
          </a:p>
          <a:p>
            <a:pPr lvl="0" algn="just"/>
            <a:r>
              <a:rPr lang="en-US" b="1" dirty="0">
                <a:solidFill>
                  <a:schemeClr val="bg1"/>
                </a:solidFill>
              </a:rPr>
              <a:t>Several types of validations make this web application a secured one and SQL Injections can also be prevented.</a:t>
            </a:r>
          </a:p>
          <a:p>
            <a:pPr lvl="0" algn="just"/>
            <a:r>
              <a:rPr lang="en-US" b="1" dirty="0">
                <a:solidFill>
                  <a:schemeClr val="bg1"/>
                </a:solidFill>
              </a:rPr>
              <a:t>Since Pizza Ordering System is a web-based application, internet connection must be established.</a:t>
            </a:r>
          </a:p>
          <a:p>
            <a:pPr lvl="0" algn="just"/>
            <a:r>
              <a:rPr lang="en-US" b="1" dirty="0">
                <a:solidFill>
                  <a:schemeClr val="bg1"/>
                </a:solidFill>
              </a:rPr>
              <a:t>The Pizza Ordering System will be used on PCs and will function via internet or intranet in any web browser.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901338" y="258121"/>
            <a:ext cx="10071462" cy="769441"/>
          </a:xfrm>
          <a:prstGeom prst="rect">
            <a:avLst/>
          </a:prstGeom>
          <a:noFill/>
        </p:spPr>
        <p:txBody>
          <a:bodyPr wrap="square" rtlCol="0" anchor="ctr">
            <a:spAutoFit/>
          </a:bodyPr>
          <a:lstStyle/>
          <a:p>
            <a:pPr algn="ctr"/>
            <a:r>
              <a:rPr lang="en-GB" altLang="ko-KR" sz="4400" b="1" dirty="0">
                <a:solidFill>
                  <a:schemeClr val="accent1">
                    <a:lumMod val="40000"/>
                    <a:lumOff val="60000"/>
                  </a:schemeClr>
                </a:solidFill>
                <a:latin typeface="+mj-lt"/>
                <a:cs typeface="Arial" pitchFamily="34" charset="0"/>
              </a:rPr>
              <a:t>        S/W and H/W Requirements</a:t>
            </a:r>
            <a:endParaRPr lang="ko-KR" altLang="en-US" sz="4400" b="1" dirty="0">
              <a:solidFill>
                <a:schemeClr val="accent1">
                  <a:lumMod val="40000"/>
                  <a:lumOff val="60000"/>
                </a:schemeClr>
              </a:solidFill>
              <a:latin typeface="+mj-lt"/>
              <a:cs typeface="Arial" pitchFamily="34" charset="0"/>
            </a:endParaRPr>
          </a:p>
        </p:txBody>
      </p:sp>
      <p:sp>
        <p:nvSpPr>
          <p:cNvPr id="3" name="TextBox 2">
            <a:extLst>
              <a:ext uri="{FF2B5EF4-FFF2-40B4-BE49-F238E27FC236}">
                <a16:creationId xmlns:a16="http://schemas.microsoft.com/office/drawing/2014/main" id="{81637828-380D-4ECF-8370-65FACB7001D9}"/>
              </a:ext>
            </a:extLst>
          </p:cNvPr>
          <p:cNvSpPr txBox="1"/>
          <p:nvPr/>
        </p:nvSpPr>
        <p:spPr>
          <a:xfrm>
            <a:off x="6168810" y="1551297"/>
            <a:ext cx="5966588" cy="4247317"/>
          </a:xfrm>
          <a:prstGeom prst="rect">
            <a:avLst/>
          </a:prstGeom>
          <a:noFill/>
        </p:spPr>
        <p:txBody>
          <a:bodyPr wrap="square" rtlCol="0">
            <a:spAutoFit/>
          </a:bodyPr>
          <a:lstStyle/>
          <a:p>
            <a:r>
              <a:rPr lang="en-US" u="sng" dirty="0">
                <a:solidFill>
                  <a:schemeClr val="bg1"/>
                </a:solidFill>
              </a:rPr>
              <a:t>Server Side:</a:t>
            </a:r>
            <a:endParaRPr lang="en-US" dirty="0">
              <a:solidFill>
                <a:schemeClr val="bg1"/>
              </a:solidFill>
            </a:endParaRPr>
          </a:p>
          <a:p>
            <a:r>
              <a:rPr lang="en-US" dirty="0">
                <a:solidFill>
                  <a:schemeClr val="bg1"/>
                </a:solidFill>
              </a:rPr>
              <a:t> </a:t>
            </a:r>
          </a:p>
          <a:p>
            <a:r>
              <a:rPr lang="en-US" b="1" dirty="0">
                <a:solidFill>
                  <a:schemeClr val="bg1"/>
                </a:solidFill>
              </a:rPr>
              <a:t>Processor: </a:t>
            </a:r>
            <a:r>
              <a:rPr lang="en-US" dirty="0">
                <a:solidFill>
                  <a:schemeClr val="bg1"/>
                </a:solidFill>
              </a:rPr>
              <a:t>Intel® Xeon® processor 3500 series</a:t>
            </a:r>
          </a:p>
          <a:p>
            <a:r>
              <a:rPr lang="en-US" b="1" dirty="0">
                <a:solidFill>
                  <a:schemeClr val="bg1"/>
                </a:solidFill>
              </a:rPr>
              <a:t>HDD: </a:t>
            </a:r>
            <a:r>
              <a:rPr lang="en-US" dirty="0">
                <a:solidFill>
                  <a:schemeClr val="bg1"/>
                </a:solidFill>
              </a:rPr>
              <a:t>Minimum 500GB Disk Space</a:t>
            </a:r>
          </a:p>
          <a:p>
            <a:r>
              <a:rPr lang="en-US" b="1" dirty="0">
                <a:solidFill>
                  <a:schemeClr val="bg1"/>
                </a:solidFill>
              </a:rPr>
              <a:t>RAM: </a:t>
            </a:r>
            <a:r>
              <a:rPr lang="en-US" dirty="0">
                <a:solidFill>
                  <a:schemeClr val="bg1"/>
                </a:solidFill>
              </a:rPr>
              <a:t>Minimum 4GB </a:t>
            </a:r>
          </a:p>
          <a:p>
            <a:r>
              <a:rPr lang="en-US" b="1" dirty="0">
                <a:solidFill>
                  <a:schemeClr val="bg1"/>
                </a:solidFill>
              </a:rPr>
              <a:t>OS: </a:t>
            </a:r>
            <a:r>
              <a:rPr lang="en-US" dirty="0">
                <a:solidFill>
                  <a:schemeClr val="bg1"/>
                </a:solidFill>
              </a:rPr>
              <a:t>Windows 10, Linux 6 </a:t>
            </a:r>
          </a:p>
          <a:p>
            <a:r>
              <a:rPr lang="en-US" b="1" dirty="0">
                <a:solidFill>
                  <a:schemeClr val="bg1"/>
                </a:solidFill>
              </a:rPr>
              <a:t>Database: </a:t>
            </a:r>
            <a:r>
              <a:rPr lang="en-US" dirty="0">
                <a:solidFill>
                  <a:schemeClr val="bg1"/>
                </a:solidFill>
              </a:rPr>
              <a:t>MySQL</a:t>
            </a:r>
          </a:p>
          <a:p>
            <a:r>
              <a:rPr lang="en-US" dirty="0">
                <a:solidFill>
                  <a:schemeClr val="bg1"/>
                </a:solidFill>
              </a:rPr>
              <a:t> </a:t>
            </a:r>
          </a:p>
          <a:p>
            <a:r>
              <a:rPr lang="en-US" u="sng" dirty="0">
                <a:solidFill>
                  <a:schemeClr val="bg1"/>
                </a:solidFill>
              </a:rPr>
              <a:t>Client Side (minimum requirement):</a:t>
            </a:r>
            <a:endParaRPr lang="en-US" dirty="0">
              <a:solidFill>
                <a:schemeClr val="bg1"/>
              </a:solidFill>
            </a:endParaRPr>
          </a:p>
          <a:p>
            <a:r>
              <a:rPr lang="en-US" dirty="0">
                <a:solidFill>
                  <a:schemeClr val="bg1"/>
                </a:solidFill>
              </a:rPr>
              <a:t> </a:t>
            </a:r>
          </a:p>
          <a:p>
            <a:r>
              <a:rPr lang="en-US" dirty="0">
                <a:solidFill>
                  <a:schemeClr val="bg1"/>
                </a:solidFill>
              </a:rPr>
              <a:t> </a:t>
            </a:r>
          </a:p>
          <a:p>
            <a:r>
              <a:rPr lang="en-US" b="1" dirty="0">
                <a:solidFill>
                  <a:schemeClr val="bg1"/>
                </a:solidFill>
              </a:rPr>
              <a:t>Processor: </a:t>
            </a:r>
            <a:r>
              <a:rPr lang="en-US" dirty="0">
                <a:solidFill>
                  <a:schemeClr val="bg1"/>
                </a:solidFill>
              </a:rPr>
              <a:t>Intel Dual Core</a:t>
            </a:r>
          </a:p>
          <a:p>
            <a:r>
              <a:rPr lang="en-US" b="1" dirty="0">
                <a:solidFill>
                  <a:schemeClr val="bg1"/>
                </a:solidFill>
              </a:rPr>
              <a:t>HDD: </a:t>
            </a:r>
            <a:r>
              <a:rPr lang="en-US" dirty="0">
                <a:solidFill>
                  <a:schemeClr val="bg1"/>
                </a:solidFill>
              </a:rPr>
              <a:t>Minimum 80GB Disk Space</a:t>
            </a:r>
          </a:p>
          <a:p>
            <a:r>
              <a:rPr lang="en-US" b="1" dirty="0">
                <a:solidFill>
                  <a:schemeClr val="bg1"/>
                </a:solidFill>
              </a:rPr>
              <a:t>RAM: </a:t>
            </a:r>
            <a:r>
              <a:rPr lang="en-US" dirty="0">
                <a:solidFill>
                  <a:schemeClr val="bg1"/>
                </a:solidFill>
              </a:rPr>
              <a:t>Minimum 2GB</a:t>
            </a:r>
          </a:p>
          <a:p>
            <a:r>
              <a:rPr lang="en-US" b="1" dirty="0">
                <a:solidFill>
                  <a:schemeClr val="bg1"/>
                </a:solidFill>
              </a:rPr>
              <a:t>OS: </a:t>
            </a:r>
            <a:r>
              <a:rPr lang="en-US" dirty="0">
                <a:solidFill>
                  <a:schemeClr val="bg1"/>
                </a:solidFill>
              </a:rPr>
              <a:t>Windows 7, Linux</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5110480" y="1430944"/>
            <a:ext cx="6942183" cy="4893647"/>
          </a:xfrm>
          <a:prstGeom prst="rect">
            <a:avLst/>
          </a:prstGeom>
        </p:spPr>
        <p:txBody>
          <a:bodyPr wrap="square">
            <a:spAutoFit/>
          </a:bodyPr>
          <a:lstStyle/>
          <a:p>
            <a:pPr algn="just">
              <a:buFont typeface="Arial" pitchFamily="34" charset="0"/>
              <a:buChar char="•"/>
            </a:pPr>
            <a:r>
              <a:rPr lang="en-GB" sz="2400" dirty="0">
                <a:solidFill>
                  <a:schemeClr val="bg1"/>
                </a:solidFill>
              </a:rPr>
              <a:t>Ordering Pizza online saves time	 and effort</a:t>
            </a:r>
          </a:p>
          <a:p>
            <a:pPr algn="just"/>
            <a:endParaRPr lang="en-GB" sz="2400" dirty="0">
              <a:solidFill>
                <a:schemeClr val="bg1"/>
              </a:solidFill>
            </a:endParaRPr>
          </a:p>
          <a:p>
            <a:pPr algn="just">
              <a:buFont typeface="Arial" pitchFamily="34" charset="0"/>
              <a:buChar char="•"/>
            </a:pPr>
            <a:r>
              <a:rPr lang="en-GB" sz="2400" dirty="0">
                <a:solidFill>
                  <a:schemeClr val="bg1"/>
                </a:solidFill>
              </a:rPr>
              <a:t>Customers can customize their pizza before ordering</a:t>
            </a:r>
          </a:p>
          <a:p>
            <a:pPr algn="just"/>
            <a:endParaRPr lang="en-GB" sz="2400" dirty="0">
              <a:solidFill>
                <a:schemeClr val="bg1"/>
              </a:solidFill>
            </a:endParaRPr>
          </a:p>
          <a:p>
            <a:pPr algn="just">
              <a:buFont typeface="Arial" pitchFamily="34" charset="0"/>
              <a:buChar char="•"/>
            </a:pPr>
            <a:r>
              <a:rPr lang="en-GB" sz="2400" dirty="0">
                <a:solidFill>
                  <a:schemeClr val="bg1"/>
                </a:solidFill>
              </a:rPr>
              <a:t>Reduces </a:t>
            </a:r>
            <a:r>
              <a:rPr lang="en-US" sz="2400" dirty="0">
                <a:solidFill>
                  <a:schemeClr val="bg1"/>
                </a:solidFill>
              </a:rPr>
              <a:t>the likelihood of errors that can occur when taking orders over the phone or in person</a:t>
            </a:r>
          </a:p>
          <a:p>
            <a:pPr algn="just"/>
            <a:endParaRPr lang="en-GB" sz="2400" dirty="0">
              <a:solidFill>
                <a:schemeClr val="bg1"/>
              </a:solidFill>
            </a:endParaRPr>
          </a:p>
          <a:p>
            <a:pPr algn="just">
              <a:buFont typeface="Arial" pitchFamily="34" charset="0"/>
              <a:buChar char="•"/>
            </a:pPr>
            <a:r>
              <a:rPr lang="en-US" sz="2400" dirty="0">
                <a:solidFill>
                  <a:schemeClr val="bg1"/>
                </a:solidFill>
              </a:rPr>
              <a:t>Reduces wait times for customers and allows pizza restaurants to process more orders in less time</a:t>
            </a:r>
          </a:p>
          <a:p>
            <a:pPr algn="just"/>
            <a:endParaRPr lang="en-US" sz="2400" dirty="0">
              <a:solidFill>
                <a:schemeClr val="bg1"/>
              </a:solidFill>
            </a:endParaRPr>
          </a:p>
          <a:p>
            <a:pPr algn="just">
              <a:buFont typeface="Arial" pitchFamily="34" charset="0"/>
              <a:buChar char="•"/>
            </a:pPr>
            <a:r>
              <a:rPr lang="en-US" sz="2400" dirty="0">
                <a:solidFill>
                  <a:schemeClr val="bg1"/>
                </a:solidFill>
              </a:rPr>
              <a:t>Enhanced Customer Experience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Disadvantages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6257109" y="2142309"/>
            <a:ext cx="5747656" cy="3046988"/>
          </a:xfrm>
          <a:prstGeom prst="rect">
            <a:avLst/>
          </a:prstGeom>
        </p:spPr>
        <p:txBody>
          <a:bodyPr wrap="square">
            <a:spAutoFit/>
          </a:bodyPr>
          <a:lstStyle/>
          <a:p>
            <a:pPr algn="just">
              <a:buFont typeface="Arial" pitchFamily="34" charset="0"/>
              <a:buChar char="•"/>
            </a:pPr>
            <a:r>
              <a:rPr lang="en-GB" sz="2400" dirty="0">
                <a:solidFill>
                  <a:schemeClr val="bg1"/>
                </a:solidFill>
              </a:rPr>
              <a:t>Delivery Management is not yet been implemented. This project is based on the consideration that the delivery system will be outsourced</a:t>
            </a:r>
          </a:p>
          <a:p>
            <a:pPr algn="just"/>
            <a:endParaRPr lang="en-GB" sz="2400" dirty="0">
              <a:solidFill>
                <a:schemeClr val="bg1"/>
              </a:solidFill>
            </a:endParaRPr>
          </a:p>
          <a:p>
            <a:pPr algn="just">
              <a:buFont typeface="Arial" pitchFamily="34" charset="0"/>
              <a:buChar char="•"/>
            </a:pPr>
            <a:r>
              <a:rPr lang="en-GB" sz="2400" dirty="0">
                <a:solidFill>
                  <a:schemeClr val="bg1"/>
                </a:solidFill>
              </a:rPr>
              <a:t>Delivery tracking is not been implemented yet, but surely be looked upon on further coming updates</a:t>
            </a:r>
            <a:endParaRPr lang="en-US" sz="2400"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5985926" y="2413456"/>
            <a:ext cx="5822897" cy="3416320"/>
          </a:xfrm>
          <a:prstGeom prst="rect">
            <a:avLst/>
          </a:prstGeom>
          <a:noFill/>
        </p:spPr>
        <p:txBody>
          <a:bodyPr wrap="square" rtlCol="0">
            <a:spAutoFit/>
          </a:bodyPr>
          <a:lstStyle/>
          <a:p>
            <a:pPr algn="just"/>
            <a:r>
              <a:rPr lang="en-US" b="1" dirty="0">
                <a:solidFill>
                  <a:schemeClr val="bg1"/>
                </a:solidFill>
              </a:rPr>
              <a:t>A web-based pizza ordering system can significantly improve the efficiency and convenience of a restaurant's ordering process. By automating the manual system, the restaurant can reduce errors, improve record-keeping, and enhance customer satisfaction. A web-based system allows customers to place orders easily and quickly, while also providing the restaurant with valuable data for decision-making. Overall, a web-based pizza ordering system is an excellent investment for any restaurant looking to streamline its operations and improve customer experience.</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Conclusion</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6557554" y="1901377"/>
            <a:ext cx="5172892" cy="2585323"/>
          </a:xfrm>
          <a:prstGeom prst="rect">
            <a:avLst/>
          </a:prstGeom>
          <a:noFill/>
        </p:spPr>
        <p:txBody>
          <a:bodyPr wrap="square" rtlCol="0">
            <a:spAutoFit/>
          </a:bodyPr>
          <a:lstStyle/>
          <a:p>
            <a:pPr algn="just"/>
            <a:r>
              <a:rPr lang="en-US" b="1" dirty="0">
                <a:solidFill>
                  <a:schemeClr val="bg1"/>
                </a:solidFill>
              </a:rPr>
              <a:t>This project can be enhanced further by adding additional food items, proper delivery management, delivery tracking facility to enhance user and admin experience</a:t>
            </a:r>
          </a:p>
          <a:p>
            <a:pPr algn="just"/>
            <a:r>
              <a:rPr lang="en-US" b="1" dirty="0">
                <a:solidFill>
                  <a:schemeClr val="bg1"/>
                </a:solidFill>
              </a:rPr>
              <a:t> The software is flexible enough to be modified and implemented as per future requirements.</a:t>
            </a:r>
          </a:p>
          <a:p>
            <a:pPr algn="just"/>
            <a:r>
              <a:rPr lang="en-US" b="1" dirty="0">
                <a:solidFill>
                  <a:schemeClr val="bg1"/>
                </a:solidFill>
              </a:rPr>
              <a:t> We have tried our Best to present this free and user–friendly website to Institutes.</a:t>
            </a:r>
          </a:p>
        </p:txBody>
      </p:sp>
      <p:sp>
        <p:nvSpPr>
          <p:cNvPr id="21" name="TextBox 20">
            <a:extLst>
              <a:ext uri="{FF2B5EF4-FFF2-40B4-BE49-F238E27FC236}">
                <a16:creationId xmlns:a16="http://schemas.microsoft.com/office/drawing/2014/main" id="{5CF5BDA4-10C7-46A6-AC30-523A3FC438AC}"/>
              </a:ext>
            </a:extLst>
          </p:cNvPr>
          <p:cNvSpPr txBox="1"/>
          <p:nvPr/>
        </p:nvSpPr>
        <p:spPr>
          <a:xfrm>
            <a:off x="979714" y="258121"/>
            <a:ext cx="8921932"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Future Enhancement</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637828-380D-4ECF-8370-65FACB7001D9}"/>
              </a:ext>
            </a:extLst>
          </p:cNvPr>
          <p:cNvSpPr txBox="1"/>
          <p:nvPr/>
        </p:nvSpPr>
        <p:spPr>
          <a:xfrm>
            <a:off x="6052455" y="1815741"/>
            <a:ext cx="5839099" cy="2585323"/>
          </a:xfrm>
          <a:prstGeom prst="rect">
            <a:avLst/>
          </a:prstGeom>
          <a:solidFill>
            <a:schemeClr val="bg1"/>
          </a:solidFill>
        </p:spPr>
        <p:txBody>
          <a:bodyPr wrap="square" rtlCol="0">
            <a:spAutoFit/>
          </a:bodyPr>
          <a:lstStyle/>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3"/>
              </a:rPr>
              <a:t>http://www.ijcstjournal.org/volume-7/issue-1/IJCST-V7I1P4.pdf</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4"/>
              </a:rPr>
              <a:t>https://bootstrapmade.com/mentor-free-education-bootstrap-theme/</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5"/>
              </a:rPr>
              <a:t>https://www.javatpoint.com/java-mail-api-tutorial</a:t>
            </a:r>
            <a:endParaRPr lang="en-US" u="sng" dirty="0">
              <a:solidFill>
                <a:srgbClr val="FFFFFF"/>
              </a:solidFill>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6"/>
              </a:rPr>
              <a:t>https://www.w3schools.com/</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7"/>
              </a:rPr>
              <a:t>https://angular.io/docs</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8"/>
              </a:rPr>
              <a:t>https://javaee.github.io/javaee-spec/javadocs/</a:t>
            </a:r>
            <a:endParaRPr lang="en-US" dirty="0">
              <a:latin typeface="Times New Roman"/>
              <a:ea typeface="Times New Roman"/>
            </a:endParaRPr>
          </a:p>
          <a:p>
            <a:pPr marL="342900" lvl="0" indent="-342900" algn="just">
              <a:spcBef>
                <a:spcPts val="35"/>
              </a:spcBef>
              <a:spcAft>
                <a:spcPts val="0"/>
              </a:spcAft>
              <a:buFont typeface="Symbol"/>
              <a:buBlip>
                <a:blip r:embed="rId2"/>
              </a:buBlip>
            </a:pPr>
            <a:endParaRPr lang="en-US" dirty="0">
              <a:latin typeface="Times New Roman"/>
              <a:ea typeface="Times New Roman"/>
            </a:endParaRPr>
          </a:p>
        </p:txBody>
      </p:sp>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References</a:t>
            </a:r>
            <a:endParaRPr lang="ko-KR" altLang="en-US" sz="4800" b="1" dirty="0">
              <a:solidFill>
                <a:schemeClr val="accent1">
                  <a:lumMod val="40000"/>
                  <a:lumOff val="60000"/>
                </a:schemeClr>
              </a:solidFill>
              <a:latin typeface="+mj-lt"/>
              <a:cs typeface="Arial"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5BA3FA5-FA57-4313-9DF4-64E137512FCB}"/>
              </a:ext>
            </a:extLst>
          </p:cNvPr>
          <p:cNvGrpSpPr/>
          <p:nvPr/>
        </p:nvGrpSpPr>
        <p:grpSpPr>
          <a:xfrm>
            <a:off x="0" y="4676325"/>
            <a:ext cx="12192000" cy="1318987"/>
            <a:chOff x="0" y="4685117"/>
            <a:chExt cx="12192000" cy="1318987"/>
          </a:xfrm>
        </p:grpSpPr>
        <p:sp>
          <p:nvSpPr>
            <p:cNvPr id="2" name="TextBox 1">
              <a:extLst>
                <a:ext uri="{FF2B5EF4-FFF2-40B4-BE49-F238E27FC236}">
                  <a16:creationId xmlns:a16="http://schemas.microsoft.com/office/drawing/2014/main" id="{29E2714A-BE29-4E83-A155-D5802C472B0A}"/>
                </a:ext>
              </a:extLst>
            </p:cNvPr>
            <p:cNvSpPr txBox="1"/>
            <p:nvPr/>
          </p:nvSpPr>
          <p:spPr>
            <a:xfrm>
              <a:off x="0" y="4685117"/>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48" y="5624448"/>
              <a:ext cx="12191852" cy="379656"/>
            </a:xfrm>
            <a:prstGeom prst="rect">
              <a:avLst/>
            </a:prstGeom>
            <a:noFill/>
          </p:spPr>
          <p:txBody>
            <a:bodyPr wrap="square" rtlCol="0" anchor="ctr">
              <a:spAutoFit/>
            </a:bodyPr>
            <a:lstStyle/>
            <a:p>
              <a:pPr algn="ctr"/>
              <a:endParaRPr lang="ko-KR" altLang="en-US" sz="1867" dirty="0">
                <a:solidFill>
                  <a:schemeClr val="bg1"/>
                </a:solidFill>
                <a:cs typeface="Arial" pitchFamily="34" charset="0"/>
              </a:endParaRPr>
            </a:p>
          </p:txBody>
        </p:sp>
      </p:grpSp>
      <p:sp>
        <p:nvSpPr>
          <p:cNvPr id="4" name="Rectangle 3">
            <a:extLst>
              <a:ext uri="{FF2B5EF4-FFF2-40B4-BE49-F238E27FC236}">
                <a16:creationId xmlns:a16="http://schemas.microsoft.com/office/drawing/2014/main" id="{F0B50BDA-9DD3-47E4-8852-4E61CF2A00B0}"/>
              </a:ext>
            </a:extLst>
          </p:cNvPr>
          <p:cNvSpPr/>
          <p:nvPr/>
        </p:nvSpPr>
        <p:spPr>
          <a:xfrm>
            <a:off x="0"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4F188E-C654-4B5C-ABF1-DB0BEABF2171}"/>
              </a:ext>
            </a:extLst>
          </p:cNvPr>
          <p:cNvSpPr/>
          <p:nvPr/>
        </p:nvSpPr>
        <p:spPr>
          <a:xfrm>
            <a:off x="8296859"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158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3108962" y="167472"/>
            <a:ext cx="7159330" cy="923330"/>
          </a:xfrm>
          <a:prstGeom prst="rect">
            <a:avLst/>
          </a:prstGeom>
          <a:noFill/>
        </p:spPr>
        <p:txBody>
          <a:bodyPr wrap="square" rtlCol="0" anchor="ctr">
            <a:spAutoFit/>
          </a:bodyPr>
          <a:lstStyle/>
          <a:p>
            <a:pPr algn="ctr"/>
            <a:r>
              <a:rPr lang="en-GB" altLang="ko-KR" sz="5400" b="1" dirty="0">
                <a:solidFill>
                  <a:schemeClr val="accent1">
                    <a:lumMod val="40000"/>
                    <a:lumOff val="60000"/>
                  </a:schemeClr>
                </a:solidFill>
                <a:latin typeface="+mj-lt"/>
                <a:cs typeface="Arial" pitchFamily="34" charset="0"/>
              </a:rPr>
              <a:t>          Introduction</a:t>
            </a:r>
            <a:endParaRPr lang="ko-KR" altLang="en-US" sz="5400" b="1" dirty="0">
              <a:solidFill>
                <a:schemeClr val="accent1">
                  <a:lumMod val="40000"/>
                  <a:lumOff val="60000"/>
                </a:schemeClr>
              </a:solidFill>
              <a:latin typeface="+mj-lt"/>
              <a:cs typeface="Arial" pitchFamily="34" charset="0"/>
            </a:endParaRPr>
          </a:p>
        </p:txBody>
      </p:sp>
      <p:sp>
        <p:nvSpPr>
          <p:cNvPr id="3" name="Rectangle 2"/>
          <p:cNvSpPr/>
          <p:nvPr/>
        </p:nvSpPr>
        <p:spPr>
          <a:xfrm>
            <a:off x="4272082" y="1090802"/>
            <a:ext cx="6608354" cy="4524315"/>
          </a:xfrm>
          <a:prstGeom prst="rect">
            <a:avLst/>
          </a:prstGeom>
        </p:spPr>
        <p:txBody>
          <a:bodyPr wrap="square">
            <a:spAutoFit/>
          </a:bodyPr>
          <a:lstStyle/>
          <a:p>
            <a:pPr algn="just"/>
            <a:r>
              <a:rPr lang="en-US" sz="2400" b="0" i="0" dirty="0">
                <a:solidFill>
                  <a:schemeClr val="bg1"/>
                </a:solidFill>
                <a:effectLst/>
                <a:latin typeface="Söhne"/>
              </a:rPr>
              <a:t>A Pizza Ordering System is a web-based platform designed to simplify and streamline the process of ordering pizza. This system provides users with a user-friendly interface to place their orders online, customize their pizzas according to their preferences, and track their delivery status in real-time. The system also allows users to save their order history and payment details for easy reordering in the future. With the Pizza Ordering System, customers can enjoy a seamless and hassle-free ordering experience, making it the go-to platform for pizza lovers everywhere.</a:t>
            </a:r>
            <a:endParaRPr lang="en-US" sz="2400"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86EBB8-367D-4A3E-9C2A-B1C6BD1F9605}"/>
              </a:ext>
            </a:extLst>
          </p:cNvPr>
          <p:cNvSpPr txBox="1"/>
          <p:nvPr/>
        </p:nvSpPr>
        <p:spPr>
          <a:xfrm>
            <a:off x="6573520" y="1082017"/>
            <a:ext cx="5352869" cy="5509200"/>
          </a:xfrm>
          <a:prstGeom prst="rect">
            <a:avLst/>
          </a:prstGeom>
          <a:noFill/>
        </p:spPr>
        <p:txBody>
          <a:bodyPr wrap="square" rtlCol="0" anchor="ctr">
            <a:spAutoFit/>
          </a:bodyPr>
          <a:lstStyle/>
          <a:p>
            <a:pPr algn="just"/>
            <a:r>
              <a:rPr lang="en-US" altLang="ko-KR" sz="1600" dirty="0">
                <a:solidFill>
                  <a:schemeClr val="bg1"/>
                </a:solidFill>
                <a:cs typeface="Arial" pitchFamily="34" charset="0"/>
              </a:rPr>
              <a:t>In today's fast-paced world, people have a limited amount of time to spare, and they want to make the most out of it. Ordering pizza is one of the most popular ways of enjoying a quick and delicious meal, but traditional ordering methods can be quite time-consuming.</a:t>
            </a:r>
          </a:p>
          <a:p>
            <a:pPr algn="just"/>
            <a:endParaRPr lang="en-US" altLang="ko-KR" sz="1600" dirty="0">
              <a:solidFill>
                <a:schemeClr val="bg1"/>
              </a:solidFill>
              <a:cs typeface="Arial" pitchFamily="34" charset="0"/>
            </a:endParaRPr>
          </a:p>
          <a:p>
            <a:pPr algn="just"/>
            <a:r>
              <a:rPr lang="en-US" altLang="ko-KR" sz="1600" dirty="0">
                <a:solidFill>
                  <a:schemeClr val="bg1"/>
                </a:solidFill>
                <a:cs typeface="Arial" pitchFamily="34" charset="0"/>
              </a:rPr>
              <a:t>By introducing an online pizza ordering system, customers can now conveniently place their orders from anywhere at any time, without the need to physically visit the restaurant. This saves valuable time and effort for both the customers and the restaurant staff.</a:t>
            </a:r>
          </a:p>
          <a:p>
            <a:pPr algn="just"/>
            <a:endParaRPr lang="en-US" altLang="ko-KR" sz="1600" dirty="0">
              <a:solidFill>
                <a:schemeClr val="bg1"/>
              </a:solidFill>
              <a:cs typeface="Arial" pitchFamily="34" charset="0"/>
            </a:endParaRPr>
          </a:p>
          <a:p>
            <a:pPr algn="just"/>
            <a:r>
              <a:rPr lang="en-US" altLang="ko-KR" sz="1600" dirty="0">
                <a:solidFill>
                  <a:schemeClr val="bg1"/>
                </a:solidFill>
                <a:cs typeface="Arial" pitchFamily="34" charset="0"/>
              </a:rPr>
              <a:t>Furthermore, the online pizza ordering system can provide customers with a wide range of options to choose from, including various toppings, crust types, and sizes, allowing them to customize their pizza according to their preferences.</a:t>
            </a:r>
          </a:p>
          <a:p>
            <a:pPr algn="just"/>
            <a:endParaRPr lang="en-US" altLang="ko-KR" sz="1600" dirty="0">
              <a:solidFill>
                <a:schemeClr val="bg1"/>
              </a:solidFill>
              <a:cs typeface="Arial" pitchFamily="34" charset="0"/>
            </a:endParaRPr>
          </a:p>
          <a:p>
            <a:pPr algn="just"/>
            <a:r>
              <a:rPr lang="en-US" altLang="ko-KR" sz="1600" dirty="0">
                <a:solidFill>
                  <a:schemeClr val="bg1"/>
                </a:solidFill>
                <a:cs typeface="Arial" pitchFamily="34" charset="0"/>
              </a:rPr>
              <a:t>In addition, an online pizza ordering system can provide customers with an easy and secure payment gateway, eliminating the need for cash transactions and making the process more convenient and reliable.</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lumMod val="40000"/>
                    <a:lumOff val="60000"/>
                  </a:schemeClr>
                </a:solidFill>
                <a:latin typeface="+mj-lt"/>
                <a:cs typeface="Arial" pitchFamily="34" charset="0"/>
              </a:rPr>
              <a:t>          Motivation</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5624285" y="1336900"/>
            <a:ext cx="6335485" cy="5262979"/>
          </a:xfrm>
          <a:prstGeom prst="rect">
            <a:avLst/>
          </a:prstGeom>
          <a:noFill/>
        </p:spPr>
        <p:txBody>
          <a:bodyPr wrap="square" rtlCol="0">
            <a:spAutoFit/>
          </a:bodyPr>
          <a:lstStyle/>
          <a:p>
            <a:pPr algn="just"/>
            <a:r>
              <a:rPr lang="en-US" sz="1600" b="1" dirty="0">
                <a:solidFill>
                  <a:schemeClr val="bg1"/>
                </a:solidFill>
              </a:rPr>
              <a:t>The main objective of the pizza ordering system is to provide customers with a hassle-free and efficient way to order their favorite pizza online. The system's objective is to minimize the time and effort required by customers to place their orders by offering a seamless ordering process that is accessible from anywhere at any time. This allows customers to easily browse through the menu, select their desired items, and customize their orders according to their preferences.</a:t>
            </a:r>
          </a:p>
          <a:p>
            <a:pPr algn="just"/>
            <a:endParaRPr lang="en-US" sz="1600" b="1" dirty="0">
              <a:solidFill>
                <a:schemeClr val="bg1"/>
              </a:solidFill>
            </a:endParaRPr>
          </a:p>
          <a:p>
            <a:pPr algn="just"/>
            <a:r>
              <a:rPr lang="en-US" sz="1600" b="1" dirty="0">
                <a:solidFill>
                  <a:schemeClr val="bg1"/>
                </a:solidFill>
              </a:rPr>
              <a:t>Another objective of the pizza ordering system is to provide customers with a secure and reliable payment gateway, ensuring the confidentiality of their personal and financial information. This helps to build trust and confidence among customers, resulting in higher customer satisfaction and loyalty.</a:t>
            </a:r>
          </a:p>
          <a:p>
            <a:pPr algn="just"/>
            <a:endParaRPr lang="en-US" sz="1600" b="1" dirty="0">
              <a:solidFill>
                <a:schemeClr val="bg1"/>
              </a:solidFill>
            </a:endParaRPr>
          </a:p>
          <a:p>
            <a:pPr algn="just"/>
            <a:r>
              <a:rPr lang="en-US" sz="1600" b="1" dirty="0">
                <a:solidFill>
                  <a:schemeClr val="bg1"/>
                </a:solidFill>
              </a:rPr>
              <a:t>Furthermore, the pizza ordering system aims to streamline the operations of the restaurant by automating the entire ordering process, reducing wait times, and minimizing order errors. This results in improved efficiency, increased productivity, and higher profits for the restaurant.</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Objectives</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FF190C-9050-4513-B716-DFBD01C2D166}"/>
              </a:ext>
            </a:extLst>
          </p:cNvPr>
          <p:cNvSpPr txBox="1"/>
          <p:nvPr/>
        </p:nvSpPr>
        <p:spPr>
          <a:xfrm>
            <a:off x="1386178" y="286742"/>
            <a:ext cx="8407177" cy="923330"/>
          </a:xfrm>
          <a:prstGeom prst="rect">
            <a:avLst/>
          </a:prstGeom>
          <a:noFill/>
        </p:spPr>
        <p:txBody>
          <a:bodyPr wrap="square" rtlCol="0" anchor="ctr">
            <a:spAutoFit/>
          </a:bodyPr>
          <a:lstStyle/>
          <a:p>
            <a:pPr algn="ctr"/>
            <a:r>
              <a:rPr lang="en-GB" altLang="ko-KR" sz="5400" b="1" dirty="0">
                <a:latin typeface="+mj-lt"/>
                <a:cs typeface="Arial" pitchFamily="34" charset="0"/>
              </a:rPr>
              <a:t>          </a:t>
            </a:r>
            <a:r>
              <a:rPr lang="en-GB" altLang="ko-KR" sz="4800" b="1" dirty="0">
                <a:solidFill>
                  <a:schemeClr val="accent1">
                    <a:lumMod val="40000"/>
                    <a:lumOff val="60000"/>
                  </a:schemeClr>
                </a:solidFill>
                <a:latin typeface="+mj-lt"/>
                <a:cs typeface="Arial" pitchFamily="34" charset="0"/>
              </a:rPr>
              <a:t>Technology Used:</a:t>
            </a:r>
            <a:endParaRPr lang="ko-KR" altLang="en-US" sz="4800" b="1" dirty="0">
              <a:solidFill>
                <a:schemeClr val="accent1">
                  <a:lumMod val="40000"/>
                  <a:lumOff val="60000"/>
                </a:schemeClr>
              </a:solidFill>
              <a:latin typeface="+mj-lt"/>
              <a:cs typeface="Arial" pitchFamily="34" charset="0"/>
            </a:endParaRPr>
          </a:p>
        </p:txBody>
      </p:sp>
      <p:sp>
        <p:nvSpPr>
          <p:cNvPr id="3" name="Rectangle 2">
            <a:extLst>
              <a:ext uri="{FF2B5EF4-FFF2-40B4-BE49-F238E27FC236}">
                <a16:creationId xmlns:a16="http://schemas.microsoft.com/office/drawing/2014/main" id="{8C43EED7-95FC-4401-BCA8-766390090DE2}"/>
              </a:ext>
            </a:extLst>
          </p:cNvPr>
          <p:cNvSpPr/>
          <p:nvPr/>
        </p:nvSpPr>
        <p:spPr>
          <a:xfrm>
            <a:off x="4807888" y="2890391"/>
            <a:ext cx="6946790" cy="1077218"/>
          </a:xfrm>
          <a:prstGeom prst="rect">
            <a:avLst/>
          </a:prstGeom>
        </p:spPr>
        <p:txBody>
          <a:bodyPr wrap="square">
            <a:spAutoFit/>
          </a:bodyPr>
          <a:lstStyle/>
          <a:p>
            <a:pPr algn="just"/>
            <a:r>
              <a:rPr lang="en-US" sz="3200" b="1" dirty="0">
                <a:solidFill>
                  <a:schemeClr val="bg1"/>
                </a:solidFill>
              </a:rPr>
              <a:t>Front End: Angular</a:t>
            </a:r>
          </a:p>
          <a:p>
            <a:pPr algn="just"/>
            <a:r>
              <a:rPr lang="en-US" sz="3200" b="1" dirty="0">
                <a:solidFill>
                  <a:schemeClr val="bg1"/>
                </a:solidFill>
              </a:rPr>
              <a:t>Back End: Java Spring Boot API.</a:t>
            </a:r>
          </a:p>
        </p:txBody>
      </p:sp>
    </p:spTree>
    <p:extLst>
      <p:ext uri="{BB962C8B-B14F-4D97-AF65-F5344CB8AC3E}">
        <p14:creationId xmlns:p14="http://schemas.microsoft.com/office/powerpoint/2010/main" val="394319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68137" y="3566039"/>
            <a:ext cx="7550331" cy="1015663"/>
          </a:xfrm>
          <a:prstGeom prst="rect">
            <a:avLst/>
          </a:prstGeom>
        </p:spPr>
        <p:txBody>
          <a:bodyPr wrap="square">
            <a:spAutoFit/>
          </a:bodyPr>
          <a:lstStyle/>
          <a:p>
            <a:pPr algn="r"/>
            <a:r>
              <a:rPr lang="en-GB" sz="6000" dirty="0">
                <a:solidFill>
                  <a:schemeClr val="bg1"/>
                </a:solidFill>
              </a:rPr>
              <a:t>UML Diagrams</a:t>
            </a:r>
            <a:endParaRPr lang="en-US" sz="60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8000" r="-8000"/>
          </a:stretch>
        </a:blipFill>
        <a:effectLst/>
      </p:bgPr>
    </p:bg>
    <p:spTree>
      <p:nvGrpSpPr>
        <p:cNvPr id="1" name=""/>
        <p:cNvGrpSpPr/>
        <p:nvPr/>
      </p:nvGrpSpPr>
      <p:grpSpPr>
        <a:xfrm>
          <a:off x="0" y="0"/>
          <a:ext cx="0" cy="0"/>
          <a:chOff x="0" y="0"/>
          <a:chExt cx="0" cy="0"/>
        </a:xfrm>
      </p:grpSpPr>
      <p:cxnSp>
        <p:nvCxnSpPr>
          <p:cNvPr id="6" name="Straight Connector 5"/>
          <p:cNvCxnSpPr/>
          <p:nvPr/>
        </p:nvCxnSpPr>
        <p:spPr>
          <a:xfrm>
            <a:off x="6648994" y="653143"/>
            <a:ext cx="128016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CF5BDA4-10C7-46A6-AC30-523A3FC438AC}"/>
              </a:ext>
            </a:extLst>
          </p:cNvPr>
          <p:cNvSpPr txBox="1"/>
          <p:nvPr/>
        </p:nvSpPr>
        <p:spPr>
          <a:xfrm>
            <a:off x="2519679" y="237644"/>
            <a:ext cx="6285573" cy="830997"/>
          </a:xfrm>
          <a:prstGeom prst="rect">
            <a:avLst/>
          </a:prstGeom>
          <a:noFill/>
        </p:spPr>
        <p:txBody>
          <a:bodyPr wrap="square" rtlCol="0" anchor="ctr">
            <a:spAutoFit/>
          </a:bodyPr>
          <a:lstStyle/>
          <a:p>
            <a:pPr algn="ctr"/>
            <a:r>
              <a:rPr lang="en-GB" altLang="ko-KR" sz="3200" b="1" dirty="0">
                <a:solidFill>
                  <a:srgbClr val="FF0000"/>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E-R Diagram</a:t>
            </a:r>
            <a:endParaRPr lang="ko-KR" altLang="en-US" sz="4800" b="1" dirty="0">
              <a:solidFill>
                <a:schemeClr val="accent1">
                  <a:lumMod val="40000"/>
                  <a:lumOff val="60000"/>
                </a:schemeClr>
              </a:solidFill>
              <a:latin typeface="+mj-lt"/>
              <a:cs typeface="Arial" pitchFamily="34" charset="0"/>
            </a:endParaRPr>
          </a:p>
        </p:txBody>
      </p:sp>
      <p:pic>
        <p:nvPicPr>
          <p:cNvPr id="3" name="Picture 2">
            <a:extLst>
              <a:ext uri="{FF2B5EF4-FFF2-40B4-BE49-F238E27FC236}">
                <a16:creationId xmlns:a16="http://schemas.microsoft.com/office/drawing/2014/main" id="{CA51109F-0105-89FD-24AF-F8294DB0E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59840"/>
            <a:ext cx="12192000" cy="55981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7862" y="3198167"/>
            <a:ext cx="4232366" cy="461665"/>
          </a:xfrm>
          <a:prstGeom prst="rect">
            <a:avLst/>
          </a:prstGeom>
          <a:noFill/>
        </p:spPr>
        <p:txBody>
          <a:bodyPr wrap="square" rtlCol="0">
            <a:spAutoFit/>
          </a:bodyPr>
          <a:lstStyle/>
          <a:p>
            <a:r>
              <a:rPr lang="en-GB" sz="2400" b="1" dirty="0">
                <a:solidFill>
                  <a:schemeClr val="bg1"/>
                </a:solidFill>
                <a:highlight>
                  <a:srgbClr val="000000"/>
                </a:highlight>
              </a:rPr>
              <a:t>Activity Diagram Of User</a:t>
            </a:r>
            <a:endParaRPr lang="en-US" sz="2400" b="1" dirty="0">
              <a:solidFill>
                <a:schemeClr val="bg1"/>
              </a:solidFill>
              <a:highlight>
                <a:srgbClr val="000000"/>
              </a:highlight>
            </a:endParaRPr>
          </a:p>
        </p:txBody>
      </p:sp>
      <p:pic>
        <p:nvPicPr>
          <p:cNvPr id="4" name="Picture 3">
            <a:extLst>
              <a:ext uri="{FF2B5EF4-FFF2-40B4-BE49-F238E27FC236}">
                <a16:creationId xmlns:a16="http://schemas.microsoft.com/office/drawing/2014/main" id="{5102D184-77A0-4D1F-AFA6-7A273C4BCA8E}"/>
              </a:ext>
            </a:extLst>
          </p:cNvPr>
          <p:cNvPicPr>
            <a:picLocks noChangeAspect="1"/>
          </p:cNvPicPr>
          <p:nvPr/>
        </p:nvPicPr>
        <p:blipFill rotWithShape="1">
          <a:blip r:embed="rId2">
            <a:extLst>
              <a:ext uri="{28A0092B-C50C-407E-A947-70E740481C1C}">
                <a14:useLocalDpi xmlns:a14="http://schemas.microsoft.com/office/drawing/2010/main" val="0"/>
              </a:ext>
            </a:extLst>
          </a:blip>
          <a:srcRect t="1777" r="5493" b="8667"/>
          <a:stretch/>
        </p:blipFill>
        <p:spPr>
          <a:xfrm>
            <a:off x="4995852" y="254000"/>
            <a:ext cx="5112153" cy="6494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theme/theme1.xml><?xml version="1.0" encoding="utf-8"?>
<a:theme xmlns:a="http://schemas.openxmlformats.org/drawingml/2006/main" name="Cover and End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themeOverride>
</file>

<file path=docProps/app.xml><?xml version="1.0" encoding="utf-8"?>
<Properties xmlns="http://schemas.openxmlformats.org/officeDocument/2006/extended-properties" xmlns:vt="http://schemas.openxmlformats.org/officeDocument/2006/docPropsVTypes">
  <TotalTime>2820</TotalTime>
  <Words>1026</Words>
  <Application>Microsoft Office PowerPoint</Application>
  <PresentationFormat>Widescreen</PresentationFormat>
  <Paragraphs>107</Paragraphs>
  <Slides>28</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28</vt:i4>
      </vt:variant>
    </vt:vector>
  </HeadingPairs>
  <TitlesOfParts>
    <vt:vector size="38" baseType="lpstr">
      <vt:lpstr>Arial</vt:lpstr>
      <vt:lpstr>Calibri</vt:lpstr>
      <vt:lpstr>Calibri Light</vt:lpstr>
      <vt:lpstr>Söhne</vt:lpstr>
      <vt:lpstr>Symbol</vt:lpstr>
      <vt:lpstr>Times New Roman</vt:lpstr>
      <vt:lpstr>Wingdings 2</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Abhishek Shetty</cp:lastModifiedBy>
  <cp:revision>182</cp:revision>
  <dcterms:created xsi:type="dcterms:W3CDTF">2020-01-20T05:08:25Z</dcterms:created>
  <dcterms:modified xsi:type="dcterms:W3CDTF">2023-03-11T05:33:32Z</dcterms:modified>
</cp:coreProperties>
</file>